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9"/>
  </p:notesMasterIdLst>
  <p:handoutMasterIdLst>
    <p:handoutMasterId r:id="rId20"/>
  </p:handoutMasterIdLst>
  <p:sldIdLst>
    <p:sldId id="256" r:id="rId3"/>
    <p:sldId id="269" r:id="rId4"/>
    <p:sldId id="271" r:id="rId5"/>
    <p:sldId id="270" r:id="rId6"/>
    <p:sldId id="272" r:id="rId7"/>
    <p:sldId id="273" r:id="rId8"/>
    <p:sldId id="274" r:id="rId9"/>
    <p:sldId id="276" r:id="rId10"/>
    <p:sldId id="282" r:id="rId11"/>
    <p:sldId id="275" r:id="rId12"/>
    <p:sldId id="277" r:id="rId13"/>
    <p:sldId id="279" r:id="rId14"/>
    <p:sldId id="284" r:id="rId15"/>
    <p:sldId id="278" r:id="rId16"/>
    <p:sldId id="280" r:id="rId17"/>
    <p:sldId id="28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showGuides="1">
      <p:cViewPr varScale="1">
        <p:scale>
          <a:sx n="64" d="100"/>
          <a:sy n="64" d="100"/>
        </p:scale>
        <p:origin x="-108" y="-1068"/>
      </p:cViewPr>
      <p:guideLst>
        <p:guide orient="horz" pos="2160"/>
        <p:guide pos="3840"/>
      </p:guideLst>
    </p:cSldViewPr>
  </p:slideViewPr>
  <p:notesTextViewPr>
    <p:cViewPr>
      <p:scale>
        <a:sx n="1" d="1"/>
        <a:sy n="1" d="1"/>
      </p:scale>
      <p:origin x="0" y="0"/>
    </p:cViewPr>
  </p:notesTextViewPr>
  <p:notesViewPr>
    <p:cSldViewPr snapToGrid="0" showGuides="1">
      <p:cViewPr varScale="1">
        <p:scale>
          <a:sx n="51" d="100"/>
          <a:sy n="51" d="100"/>
        </p:scale>
        <p:origin x="2352" y="54"/>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a:pPr/>
              <a:t>8/30/2012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pPr/>
              <a:t>‹#›</a:t>
            </a:fld>
            <a:endParaRPr/>
          </a:p>
        </p:txBody>
      </p:sp>
    </p:spTree>
    <p:extLst>
      <p:ext uri="{BB962C8B-B14F-4D97-AF65-F5344CB8AC3E}">
        <p14:creationId xmlns="" xmlns:p14="http://schemas.microsoft.com/office/powerpoint/2010/main" val="2469016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a:pPr/>
              <a:t>8/30/2012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pPr/>
              <a:t>‹#›</a:t>
            </a:fld>
            <a:endParaRPr/>
          </a:p>
        </p:txBody>
      </p:sp>
    </p:spTree>
    <p:extLst>
      <p:ext uri="{BB962C8B-B14F-4D97-AF65-F5344CB8AC3E}">
        <p14:creationId xmlns="" xmlns:p14="http://schemas.microsoft.com/office/powerpoint/2010/main" val="3350842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10096500" cy="2219691"/>
          </a:xfrm>
        </p:spPr>
        <p:txBody>
          <a:bodyPr anchor="ctr">
            <a:normAutofit/>
          </a:bodyPr>
          <a:lstStyle>
            <a:lvl1pPr algn="l">
              <a:defRPr sz="4400" cap="all" baseline="0"/>
            </a:lvl1pPr>
          </a:lstStyle>
          <a:p>
            <a:r>
              <a:rPr lang="en-US" smtClean="0"/>
              <a:t>Click to edit Master title style</a:t>
            </a:r>
            <a:endParaRP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pic>
        <p:nvPicPr>
          <p:cNvPr id="11" name="Picture 10"/>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 xmlns:a14="http://schemas.microsoft.com/office/drawing/2010/main">
                  <a14:imgLayer r:embed="rId3">
                    <a14:imgEffect>
                      <a14:saturation sat="30000"/>
                    </a14:imgEffect>
                  </a14:imgLayer>
                </a14:imgProps>
              </a:ext>
              <a:ext uri="{28A0092B-C50C-407E-A947-70E740481C1C}">
                <a14:useLocalDpi xmlns="" xmlns:a14="http://schemas.microsoft.com/office/drawing/2010/main" val="0"/>
              </a:ext>
            </a:extLst>
          </a:blip>
          <a:srcRect/>
          <a:stretch/>
        </p:blipFill>
        <p:spPr>
          <a:xfrm>
            <a:off x="1324445" y="0"/>
            <a:ext cx="1747524" cy="2292094"/>
          </a:xfrm>
          <a:prstGeom prst="rect">
            <a:avLst/>
          </a:prstGeom>
        </p:spPr>
      </p:pic>
    </p:spTree>
    <p:extLst>
      <p:ext uri="{BB962C8B-B14F-4D97-AF65-F5344CB8AC3E}">
        <p14:creationId xmlns="" xmlns:p14="http://schemas.microsoft.com/office/powerpoint/2010/main" val="165975651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378687682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5734050" cy="2219691"/>
          </a:xfrm>
        </p:spPr>
        <p:txBody>
          <a:bodyPr anchor="ctr">
            <a:normAutofit/>
          </a:bodyPr>
          <a:lstStyle>
            <a:lvl1pPr algn="l">
              <a:defRPr sz="4400" cap="all" baseline="0"/>
            </a:lvl1pPr>
          </a:lstStyle>
          <a:p>
            <a:r>
              <a:rPr lang="en-US" smtClean="0"/>
              <a:t>Click to edit Master title style</a:t>
            </a:r>
            <a:endParaRP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pic>
        <p:nvPicPr>
          <p:cNvPr id="10" name="Picture 9"/>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 xmlns:a14="http://schemas.microsoft.com/office/drawing/2010/main">
                  <a14:imgLayer r:embed="rId3">
                    <a14:imgEffect>
                      <a14:saturation sat="30000"/>
                    </a14:imgEffect>
                  </a14:imgLayer>
                </a14:imgProps>
              </a:ext>
              <a:ext uri="{28A0092B-C50C-407E-A947-70E740481C1C}">
                <a14:useLocalDpi xmlns="" xmlns:a14="http://schemas.microsoft.com/office/drawing/2010/main" val="0"/>
              </a:ext>
            </a:extLst>
          </a:blip>
          <a:srcRect/>
          <a:stretch/>
        </p:blipFill>
        <p:spPr>
          <a:xfrm>
            <a:off x="1325880" y="0"/>
            <a:ext cx="1747524" cy="2292094"/>
          </a:xfrm>
          <a:prstGeom prst="rect">
            <a:avLst/>
          </a:prstGeom>
        </p:spPr>
      </p:pic>
      <p:sp>
        <p:nvSpPr>
          <p:cNvPr id="11" name="Picture Placeholder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r>
              <a:rPr lang="en-US" smtClean="0"/>
              <a:t>Click icon to add picture</a:t>
            </a:r>
            <a:endParaRPr/>
          </a:p>
        </p:txBody>
      </p:sp>
      <p:sp>
        <p:nvSpPr>
          <p:cNvPr id="19" name="Instructional Text"/>
          <p:cNvSpPr/>
          <p:nvPr/>
        </p:nvSpPr>
        <p:spPr>
          <a:xfrm>
            <a:off x="12344400" y="0"/>
            <a:ext cx="1295400" cy="68580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sz="1200" b="1" i="1">
                <a:latin typeface="Arial" pitchFamily="34" charset="0"/>
                <a:cs typeface="Arial" pitchFamily="34" charset="0"/>
              </a:rPr>
              <a:t>NOTE:</a:t>
            </a:r>
          </a:p>
          <a:p>
            <a:r>
              <a:rPr sz="1200" i="1">
                <a:latin typeface="Arial" pitchFamily="34" charset="0"/>
                <a:cs typeface="Arial" pitchFamily="34" charset="0"/>
              </a:rPr>
              <a:t>To change the  image on this slide, select the picture and delete it. Then click the Pictures icon in the placeholder to insert your own image.</a:t>
            </a:r>
          </a:p>
        </p:txBody>
      </p:sp>
    </p:spTree>
    <p:extLst>
      <p:ext uri="{BB962C8B-B14F-4D97-AF65-F5344CB8AC3E}">
        <p14:creationId xmlns="" xmlns:p14="http://schemas.microsoft.com/office/powerpoint/2010/main" val="267394360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2514600"/>
            <a:ext cx="12192000" cy="3194035"/>
            <a:chOff x="647402" y="2514600"/>
            <a:chExt cx="10838688" cy="3194035"/>
          </a:xfrm>
        </p:grpSpPr>
        <p:grpSp>
          <p:nvGrpSpPr>
            <p:cNvPr id="9" name="Group 8"/>
            <p:cNvGrpSpPr/>
            <p:nvPr/>
          </p:nvGrpSpPr>
          <p:grpSpPr>
            <a:xfrm>
              <a:off x="647402" y="2514600"/>
              <a:ext cx="10838688" cy="63125"/>
              <a:chOff x="507492" y="1501519"/>
              <a:chExt cx="8129016" cy="63125"/>
            </a:xfrm>
          </p:grpSpPr>
          <p:cxnSp>
            <p:nvCxnSpPr>
              <p:cNvPr id="14" name="Straight Connector 13"/>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0" name="Rectangle 9"/>
            <p:cNvSpPr/>
            <p:nvPr/>
          </p:nvSpPr>
          <p:spPr>
            <a:xfrm>
              <a:off x="647402" y="2640850"/>
              <a:ext cx="10838688" cy="29415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p:nvPr/>
          </p:nvGrpSpPr>
          <p:grpSpPr>
            <a:xfrm rot="10800000">
              <a:off x="647402" y="5645510"/>
              <a:ext cx="10838688" cy="63125"/>
              <a:chOff x="507492" y="1501519"/>
              <a:chExt cx="8129016" cy="63125"/>
            </a:xfrm>
          </p:grpSpPr>
          <p:cxnSp>
            <p:nvCxnSpPr>
              <p:cNvPr id="12" name="Straight Connector 11"/>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sp>
        <p:nvSpPr>
          <p:cNvPr id="2" name="Title 1"/>
          <p:cNvSpPr>
            <a:spLocks noGrp="1"/>
          </p:cNvSpPr>
          <p:nvPr>
            <p:ph type="title"/>
          </p:nvPr>
        </p:nvSpPr>
        <p:spPr>
          <a:xfrm>
            <a:off x="1104899" y="2971806"/>
            <a:ext cx="10071099" cy="1684150"/>
          </a:xfrm>
        </p:spPr>
        <p:txBody>
          <a:bodyPr anchor="ctr">
            <a:normAutofit/>
          </a:bodyPr>
          <a:lstStyle>
            <a:lvl1pPr>
              <a:defRPr sz="4400" cap="all" baseline="0">
                <a:solidFill>
                  <a:schemeClr val="bg1"/>
                </a:solidFill>
              </a:defRPr>
            </a:lvl1pPr>
          </a:lstStyle>
          <a:p>
            <a:r>
              <a:rPr lang="en-US" smtClean="0"/>
              <a:t>Click to edit Master title style</a:t>
            </a:r>
            <a:endParaRPr/>
          </a:p>
        </p:txBody>
      </p:sp>
      <p:sp>
        <p:nvSpPr>
          <p:cNvPr id="3" name="Text Placeholder 2"/>
          <p:cNvSpPr>
            <a:spLocks noGrp="1"/>
          </p:cNvSpPr>
          <p:nvPr>
            <p:ph type="body" idx="1"/>
          </p:nvPr>
        </p:nvSpPr>
        <p:spPr>
          <a:xfrm>
            <a:off x="1104899" y="4655956"/>
            <a:ext cx="10071099" cy="509750"/>
          </a:xfrm>
        </p:spPr>
        <p:txBody>
          <a:bodyPr>
            <a:normAutofit/>
          </a:bodyPr>
          <a:lstStyle>
            <a:lvl1pPr marL="0" indent="0">
              <a:spcBef>
                <a:spcPts val="0"/>
              </a:spcBef>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pic>
        <p:nvPicPr>
          <p:cNvPr id="7" name="Picture 6"/>
          <p:cNvPicPr>
            <a:picLocks noChangeAspect="1"/>
          </p:cNvPicPr>
          <p:nvPr/>
        </p:nvPicPr>
        <p:blipFill>
          <a:blip r:embed="rId2" cstate="print">
            <a:duotone>
              <a:schemeClr val="accent2">
                <a:shade val="45000"/>
                <a:satMod val="135000"/>
              </a:schemeClr>
              <a:prstClr val="white"/>
            </a:duotone>
            <a:extLst>
              <a:ext uri="{28A0092B-C50C-407E-A947-70E740481C1C}">
                <a14:useLocalDpi xmlns="" xmlns:a14="http://schemas.microsoft.com/office/drawing/2010/main" val="0"/>
              </a:ext>
            </a:extLst>
          </a:blip>
          <a:stretch>
            <a:fillRect/>
          </a:stretch>
        </p:blipFill>
        <p:spPr>
          <a:xfrm>
            <a:off x="1325880" y="0"/>
            <a:ext cx="1783188" cy="2971806"/>
          </a:xfrm>
          <a:prstGeom prst="rect">
            <a:avLst/>
          </a:prstGeom>
        </p:spPr>
      </p:pic>
    </p:spTree>
    <p:extLst>
      <p:ext uri="{BB962C8B-B14F-4D97-AF65-F5344CB8AC3E}">
        <p14:creationId xmlns="" xmlns:p14="http://schemas.microsoft.com/office/powerpoint/2010/main" val="360267880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04900" y="1600200"/>
            <a:ext cx="4914900" cy="4571999"/>
          </a:xfrm>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72200" y="1600200"/>
            <a:ext cx="4914900" cy="4571999"/>
          </a:xfrm>
        </p:spPr>
        <p:txBody>
          <a:bodyPr/>
          <a:lstStyle>
            <a:lvl5pPr>
              <a:defRPr/>
            </a:lvl5pPr>
            <a:lvl6pPr>
              <a:defRPr/>
            </a:lvl6pPr>
            <a:lvl7pPr>
              <a:defRPr/>
            </a:lvl7pPr>
            <a:lvl8pPr>
              <a:defRPr/>
            </a:lvl8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402B9795-92DC-40DC-A1CA-9A4B349D7824}" type="datetimeFigureOut">
              <a:rPr/>
              <a:pPr/>
              <a:t>8/30/2012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3527791066"/>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110490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4900" y="2424112"/>
            <a:ext cx="4919472" cy="3748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6611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66110" y="2424112"/>
            <a:ext cx="4919472" cy="3748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402B9795-92DC-40DC-A1CA-9A4B349D7824}" type="datetimeFigureOut">
              <a:rPr/>
              <a:pPr/>
              <a:t>8/30/2012</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3971016106"/>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402B9795-92DC-40DC-A1CA-9A4B349D7824}" type="datetimeFigureOut">
              <a:rPr/>
              <a:pPr/>
              <a:t>8/30/2012</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17581115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2B9795-92DC-40DC-A1CA-9A4B349D7824}" type="datetimeFigureOut">
              <a:rPr/>
              <a:pPr/>
              <a:t>8/30/2012</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302416926"/>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a:p>
        </p:txBody>
      </p:sp>
      <p:sp>
        <p:nvSpPr>
          <p:cNvPr id="3" name="Content Placeholder 2"/>
          <p:cNvSpPr>
            <a:spLocks noGrp="1"/>
          </p:cNvSpPr>
          <p:nvPr>
            <p:ph idx="1"/>
          </p:nvPr>
        </p:nvSpPr>
        <p:spPr>
          <a:xfrm>
            <a:off x="5641848" y="1600199"/>
            <a:ext cx="5445252" cy="4572001"/>
          </a:xfrm>
        </p:spPr>
        <p:txBody>
          <a:bodyPr>
            <a:normAutofit/>
          </a:bodyPr>
          <a:lstStyle>
            <a:lvl1pPr>
              <a:defRPr sz="2000"/>
            </a:lvl1pPr>
            <a:lvl2pPr>
              <a:defRPr sz="16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104900" y="1600200"/>
            <a:ext cx="4384548"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2B9795-92DC-40DC-A1CA-9A4B349D7824}" type="datetimeFigureOut">
              <a:rPr/>
              <a:pPr/>
              <a:t>8/30/2012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3769764688"/>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a:p>
        </p:txBody>
      </p:sp>
      <p:sp>
        <p:nvSpPr>
          <p:cNvPr id="3" name="Picture Placeholder 2"/>
          <p:cNvSpPr>
            <a:spLocks noGrp="1"/>
          </p:cNvSpPr>
          <p:nvPr>
            <p:ph type="pic" idx="1"/>
          </p:nvPr>
        </p:nvSpPr>
        <p:spPr>
          <a:xfrm>
            <a:off x="4654671" y="1600199"/>
            <a:ext cx="6430912" cy="4572001"/>
          </a:xfrm>
        </p:spPr>
        <p:txBody>
          <a:bodyPr tIns="118872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1104900" y="1600200"/>
            <a:ext cx="3396996"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2B9795-92DC-40DC-A1CA-9A4B349D7824}" type="datetimeFigureOut">
              <a:rPr/>
              <a:pPr/>
              <a:t>8/30/2012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769637093"/>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 xmlns:p14="http://schemas.microsoft.com/office/powerpoint/2010/main" val="201207670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65125"/>
            <a:ext cx="1714500" cy="5811838"/>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104900" y="365125"/>
            <a:ext cx="8098896"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a:pPr/>
              <a:t>8/30/2012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grpSp>
        <p:nvGrpSpPr>
          <p:cNvPr id="7" name="Group 6"/>
          <p:cNvGrpSpPr/>
          <p:nvPr/>
        </p:nvGrpSpPr>
        <p:grpSpPr>
          <a:xfrm rot="5400000">
            <a:off x="6514047" y="3228843"/>
            <a:ext cx="5632704" cy="84403"/>
            <a:chOff x="1073150" y="1219201"/>
            <a:chExt cx="10058400" cy="63125"/>
          </a:xfrm>
        </p:grpSpPr>
        <p:cxnSp>
          <p:nvCxnSpPr>
            <p:cNvPr id="8" name="Straight Connector 7"/>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 xmlns:p14="http://schemas.microsoft.com/office/powerpoint/2010/main" val="44592712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04900" y="76200"/>
            <a:ext cx="9980682" cy="1096962"/>
          </a:xfrm>
          <a:prstGeom prst="rect">
            <a:avLst/>
          </a:prstGeom>
        </p:spPr>
        <p:txBody>
          <a:bodyPr vert="horz" lIns="0" tIns="45720" rIns="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60000"/>
                    <a:lumOff val="40000"/>
                  </a:schemeClr>
                </a:solidFill>
              </a:defRPr>
            </a:lvl1pPr>
          </a:lstStyle>
          <a:p>
            <a:fld id="{402B9795-92DC-40DC-A1CA-9A4B349D7824}" type="datetimeFigureOut">
              <a:rPr/>
              <a:pPr/>
              <a:t>8/30/2012</a:t>
            </a:fld>
            <a:endParaRPr/>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chemeClr val="tx1">
                    <a:lumMod val="60000"/>
                    <a:lumOff val="40000"/>
                  </a:schemeClr>
                </a:solidFill>
              </a:defRPr>
            </a:lvl1pPr>
          </a:lstStyle>
          <a:p>
            <a:endParaRPr/>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chemeClr val="tx1">
                    <a:lumMod val="60000"/>
                    <a:lumOff val="40000"/>
                  </a:schemeClr>
                </a:solidFill>
              </a:defRPr>
            </a:lvl1pPr>
          </a:lstStyle>
          <a:p>
            <a:fld id="{0FF54DE5-C571-48E8-A5BC-B369434E2F44}" type="slidenum">
              <a:rPr/>
              <a:pPr/>
              <a:t>‹#›</a:t>
            </a:fld>
            <a:endParaRPr/>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1" r:id="rId13"/>
  </p:sldLayoutIdLst>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gsfc.org/main/publishing/pdf/2012/Course_list.pdf" TargetMode="External"/><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www.act.org/" TargetMode="External"/><Relationship Id="rId2" Type="http://schemas.openxmlformats.org/officeDocument/2006/relationships/hyperlink" Target="http://www.collegeboard.com/" TargetMode="Externa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com/imgres?imgurl=https://www.amherst.edu/media/view/78690/original/ncaa_logo.gif&amp;imgrefurl=https://www.amherst.edu/athletics/teams/winter/basketball-w/articles/09-10/0301_ncaa_preview&amp;usg=__w7-k4eRpURNZVrAdvJ47RKudGGo=&amp;h=240&amp;w=240&amp;sz=24&amp;hl=en&amp;start=2&amp;um=1&amp;itbs=1&amp;tbnid=IPO_Ru1y_ySM4M:&amp;tbnh=110&amp;tbnw=110&amp;prev=/images%3Fq%3DNCAA%2BLogo%26um%3D1%26hl%3Den%26sa%3DX%26tbs%3Disch:1" TargetMode="External"/><Relationship Id="rId2" Type="http://schemas.openxmlformats.org/officeDocument/2006/relationships/hyperlink" Target="http://www.ncaaclearinghouse.net/" TargetMode="External"/><Relationship Id="rId1" Type="http://schemas.openxmlformats.org/officeDocument/2006/relationships/slideLayout" Target="../slideLayouts/slideLayout13.xml"/><Relationship Id="rId5" Type="http://schemas.openxmlformats.org/officeDocument/2006/relationships/image" Target="../media/image3.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104900" y="2292094"/>
            <a:ext cx="5734050" cy="2219691"/>
          </a:xfrm>
        </p:spPr>
        <p:txBody>
          <a:bodyPr anchor="ctr"/>
          <a:lstStyle/>
          <a:p>
            <a:r>
              <a:rPr lang="en-US" dirty="0" smtClean="0"/>
              <a:t>Title With Picture Layout</a:t>
            </a:r>
            <a:endParaRPr lang="en-US" dirty="0"/>
          </a:p>
        </p:txBody>
      </p:sp>
      <p:sp>
        <p:nvSpPr>
          <p:cNvPr id="7" name="Subtitle 6"/>
          <p:cNvSpPr>
            <a:spLocks noGrp="1"/>
          </p:cNvSpPr>
          <p:nvPr>
            <p:ph type="subTitle" idx="1"/>
          </p:nvPr>
        </p:nvSpPr>
        <p:spPr/>
        <p:txBody>
          <a:bodyPr/>
          <a:lstStyle/>
          <a:p>
            <a:r>
              <a:rPr lang="en-US" dirty="0" smtClean="0"/>
              <a:t>Subtitle</a:t>
            </a:r>
            <a:endParaRPr lang="en-US" dirty="0"/>
          </a:p>
        </p:txBody>
      </p:sp>
      <p:pic>
        <p:nvPicPr>
          <p:cNvPr id="4" name="Picture Placeholder 3" descr="Open book on table, blurred shelves of books in background"/>
          <p:cNvPicPr>
            <a:picLocks noGrp="1" noChangeAspect="1"/>
          </p:cNvPicPr>
          <p:nvPr>
            <p:ph type="pic" sz="quarter" idx="13"/>
          </p:nvPr>
        </p:nvPicPr>
        <p:blipFill>
          <a:blip r:embed="rId2" cstate="print">
            <a:extLst>
              <a:ext uri="{28A0092B-C50C-407E-A947-70E740481C1C}">
                <a14:useLocalDpi xmlns="" xmlns:a14="http://schemas.microsoft.com/office/drawing/2010/main" val="0"/>
              </a:ext>
            </a:extLst>
          </a:blip>
          <a:srcRect l="8890" r="8890"/>
          <a:stretch>
            <a:fillRect/>
          </a:stretch>
        </p:blipFill>
        <p:spPr/>
      </p:pic>
    </p:spTree>
    <p:extLst>
      <p:ext uri="{BB962C8B-B14F-4D97-AF65-F5344CB8AC3E}">
        <p14:creationId xmlns="" xmlns:p14="http://schemas.microsoft.com/office/powerpoint/2010/main" val="1652133998"/>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TOPICS FOR DISCUSSION</a:t>
            </a:r>
            <a:endParaRPr lang="en-US" sz="4400" dirty="0"/>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5" name="Rectangle 5"/>
          <p:cNvSpPr>
            <a:spLocks noChangeArrowheads="1"/>
          </p:cNvSpPr>
          <p:nvPr/>
        </p:nvSpPr>
        <p:spPr bwMode="auto">
          <a:xfrm>
            <a:off x="152400" y="1809750"/>
            <a:ext cx="4572000" cy="3970318"/>
          </a:xfrm>
          <a:prstGeom prst="rect">
            <a:avLst/>
          </a:prstGeom>
          <a:noFill/>
          <a:ln w="9525">
            <a:noFill/>
            <a:miter lim="800000"/>
            <a:headEnd/>
            <a:tailEnd/>
          </a:ln>
        </p:spPr>
        <p:txBody>
          <a:bodyPr>
            <a:spAutoFit/>
          </a:bodyPr>
          <a:lstStyle/>
          <a:p>
            <a:pPr eaLnBrk="0" hangingPunct="0">
              <a:buFont typeface="Wingdings" pitchFamily="2" charset="2"/>
              <a:buChar char="Ø"/>
            </a:pPr>
            <a:r>
              <a:rPr lang="en-US" sz="2400" b="1" dirty="0">
                <a:solidFill>
                  <a:srgbClr val="000048"/>
                </a:solidFill>
              </a:rPr>
              <a:t>  </a:t>
            </a:r>
            <a:r>
              <a:rPr lang="en-US" sz="2400" b="1" dirty="0">
                <a:solidFill>
                  <a:schemeClr val="accent5">
                    <a:lumMod val="50000"/>
                  </a:schemeClr>
                </a:solidFill>
              </a:rPr>
              <a:t>Counselors</a:t>
            </a:r>
          </a:p>
          <a:p>
            <a:pPr eaLnBrk="0" hangingPunct="0">
              <a:buFont typeface="Wingdings" pitchFamily="2" charset="2"/>
              <a:buChar char="Ø"/>
            </a:pPr>
            <a:r>
              <a:rPr lang="en-US" sz="2400" b="1" dirty="0">
                <a:solidFill>
                  <a:schemeClr val="accent5">
                    <a:lumMod val="50000"/>
                  </a:schemeClr>
                </a:solidFill>
              </a:rPr>
              <a:t>  Graduation Requirements</a:t>
            </a:r>
          </a:p>
          <a:p>
            <a:pPr eaLnBrk="0" hangingPunct="0">
              <a:buFont typeface="Wingdings" pitchFamily="2" charset="2"/>
              <a:buChar char="Ø"/>
            </a:pPr>
            <a:r>
              <a:rPr lang="en-US" sz="2400" b="1" dirty="0">
                <a:solidFill>
                  <a:schemeClr val="accent5">
                    <a:lumMod val="50000"/>
                  </a:schemeClr>
                </a:solidFill>
              </a:rPr>
              <a:t>-  Credits and Honor Points</a:t>
            </a:r>
          </a:p>
          <a:p>
            <a:pPr eaLnBrk="0" hangingPunct="0">
              <a:buFont typeface="Wingdings" pitchFamily="2" charset="2"/>
              <a:buChar char="Ø"/>
            </a:pPr>
            <a:r>
              <a:rPr lang="en-US" sz="2400" b="1" dirty="0">
                <a:solidFill>
                  <a:schemeClr val="accent5">
                    <a:lumMod val="50000"/>
                  </a:schemeClr>
                </a:solidFill>
              </a:rPr>
              <a:t>-  Numeric Average</a:t>
            </a:r>
          </a:p>
          <a:p>
            <a:pPr eaLnBrk="0" hangingPunct="0">
              <a:buFont typeface="Wingdings" pitchFamily="2" charset="2"/>
              <a:buChar char="Ø"/>
            </a:pPr>
            <a:r>
              <a:rPr lang="en-US" sz="2400" b="1" dirty="0">
                <a:solidFill>
                  <a:schemeClr val="accent5">
                    <a:lumMod val="50000"/>
                  </a:schemeClr>
                </a:solidFill>
              </a:rPr>
              <a:t>-  Senior Schedule</a:t>
            </a:r>
          </a:p>
          <a:p>
            <a:pPr eaLnBrk="0" hangingPunct="0">
              <a:buFont typeface="Wingdings" pitchFamily="2" charset="2"/>
              <a:buChar char="Ø"/>
            </a:pPr>
            <a:r>
              <a:rPr lang="en-US" sz="2400" b="1" dirty="0">
                <a:solidFill>
                  <a:schemeClr val="accent5">
                    <a:lumMod val="50000"/>
                  </a:schemeClr>
                </a:solidFill>
              </a:rPr>
              <a:t>-  AP</a:t>
            </a:r>
          </a:p>
          <a:p>
            <a:pPr eaLnBrk="0" hangingPunct="0">
              <a:buFont typeface="Wingdings" pitchFamily="2" charset="2"/>
              <a:buChar char="Ø"/>
            </a:pPr>
            <a:r>
              <a:rPr lang="en-US" sz="2400" b="1" dirty="0">
                <a:solidFill>
                  <a:schemeClr val="accent5">
                    <a:lumMod val="50000"/>
                  </a:schemeClr>
                </a:solidFill>
              </a:rPr>
              <a:t>  Dual Enrollment</a:t>
            </a:r>
          </a:p>
          <a:p>
            <a:pPr eaLnBrk="0" hangingPunct="0">
              <a:buFont typeface="Wingdings" pitchFamily="2" charset="2"/>
              <a:buChar char="Ø"/>
            </a:pPr>
            <a:r>
              <a:rPr lang="en-US" sz="2400" b="1" dirty="0" smtClean="0">
                <a:solidFill>
                  <a:schemeClr val="accent5">
                    <a:lumMod val="50000"/>
                  </a:schemeClr>
                </a:solidFill>
              </a:rPr>
              <a:t>-  </a:t>
            </a:r>
            <a:r>
              <a:rPr lang="en-US" sz="2400" b="1" dirty="0">
                <a:solidFill>
                  <a:schemeClr val="accent5">
                    <a:lumMod val="50000"/>
                  </a:schemeClr>
                </a:solidFill>
              </a:rPr>
              <a:t>Credits and Honor Points</a:t>
            </a:r>
          </a:p>
          <a:p>
            <a:pPr eaLnBrk="0" hangingPunct="0">
              <a:buFont typeface="Wingdings" pitchFamily="2" charset="2"/>
              <a:buChar char="Ø"/>
            </a:pPr>
            <a:r>
              <a:rPr lang="en-US" sz="2400" b="1" dirty="0">
                <a:solidFill>
                  <a:schemeClr val="accent5">
                    <a:lumMod val="50000"/>
                  </a:schemeClr>
                </a:solidFill>
              </a:rPr>
              <a:t>-  GHSGT and PSAT</a:t>
            </a:r>
          </a:p>
          <a:p>
            <a:pPr eaLnBrk="0" hangingPunct="0">
              <a:buFont typeface="Wingdings" pitchFamily="2" charset="2"/>
              <a:buChar char="Ø"/>
            </a:pPr>
            <a:endParaRPr lang="en-US" b="1" dirty="0">
              <a:solidFill>
                <a:srgbClr val="000048"/>
              </a:solidFill>
            </a:endParaRPr>
          </a:p>
          <a:p>
            <a:pPr eaLnBrk="0" hangingPunct="0"/>
            <a:endParaRPr lang="en-US" b="1" dirty="0">
              <a:solidFill>
                <a:srgbClr val="000048"/>
              </a:solidFill>
            </a:endParaRPr>
          </a:p>
        </p:txBody>
      </p:sp>
      <p:sp>
        <p:nvSpPr>
          <p:cNvPr id="6" name="Rectangle 6"/>
          <p:cNvSpPr>
            <a:spLocks noChangeArrowheads="1"/>
          </p:cNvSpPr>
          <p:nvPr/>
        </p:nvSpPr>
        <p:spPr bwMode="auto">
          <a:xfrm>
            <a:off x="4953000" y="1809750"/>
            <a:ext cx="5319156" cy="4154984"/>
          </a:xfrm>
          <a:prstGeom prst="rect">
            <a:avLst/>
          </a:prstGeom>
          <a:noFill/>
          <a:ln w="9525">
            <a:noFill/>
            <a:miter lim="800000"/>
            <a:headEnd/>
            <a:tailEnd/>
          </a:ln>
        </p:spPr>
        <p:txBody>
          <a:bodyPr wrap="square">
            <a:spAutoFit/>
          </a:bodyPr>
          <a:lstStyle/>
          <a:p>
            <a:pPr eaLnBrk="0" hangingPunct="0">
              <a:buFont typeface="Wingdings" pitchFamily="2" charset="2"/>
              <a:buChar char="Ø"/>
            </a:pPr>
            <a:r>
              <a:rPr lang="en-US" sz="2400" b="1" dirty="0">
                <a:solidFill>
                  <a:srgbClr val="000048"/>
                </a:solidFill>
              </a:rPr>
              <a:t>-  </a:t>
            </a:r>
            <a:r>
              <a:rPr lang="en-US" sz="2400" b="1" dirty="0">
                <a:solidFill>
                  <a:schemeClr val="accent5">
                    <a:lumMod val="50000"/>
                  </a:schemeClr>
                </a:solidFill>
              </a:rPr>
              <a:t>College Admission Standards</a:t>
            </a:r>
          </a:p>
          <a:p>
            <a:pPr eaLnBrk="0" hangingPunct="0">
              <a:buFont typeface="Wingdings" pitchFamily="2" charset="2"/>
              <a:buChar char="Ø"/>
            </a:pPr>
            <a:r>
              <a:rPr lang="en-US" sz="2400" b="1" dirty="0">
                <a:solidFill>
                  <a:schemeClr val="accent5">
                    <a:lumMod val="50000"/>
                  </a:schemeClr>
                </a:solidFill>
              </a:rPr>
              <a:t>-  GPA</a:t>
            </a:r>
          </a:p>
          <a:p>
            <a:pPr eaLnBrk="0" hangingPunct="0">
              <a:buFont typeface="Wingdings" pitchFamily="2" charset="2"/>
              <a:buChar char="Ø"/>
            </a:pPr>
            <a:r>
              <a:rPr lang="en-US" sz="2400" b="1" dirty="0">
                <a:solidFill>
                  <a:schemeClr val="accent5">
                    <a:lumMod val="50000"/>
                  </a:schemeClr>
                </a:solidFill>
              </a:rPr>
              <a:t>-  Researching colleges</a:t>
            </a:r>
          </a:p>
          <a:p>
            <a:pPr eaLnBrk="0" hangingPunct="0">
              <a:buFont typeface="Wingdings" pitchFamily="2" charset="2"/>
              <a:buChar char="Ø"/>
            </a:pPr>
            <a:r>
              <a:rPr lang="en-US" sz="2400" b="1" dirty="0">
                <a:solidFill>
                  <a:schemeClr val="accent5">
                    <a:lumMod val="50000"/>
                  </a:schemeClr>
                </a:solidFill>
              </a:rPr>
              <a:t>-  Narrowing List of Colleges</a:t>
            </a:r>
          </a:p>
          <a:p>
            <a:pPr eaLnBrk="0" hangingPunct="0">
              <a:buFont typeface="Wingdings" pitchFamily="2" charset="2"/>
              <a:buChar char="Ø"/>
            </a:pPr>
            <a:r>
              <a:rPr lang="en-US" sz="2400" b="1" dirty="0">
                <a:solidFill>
                  <a:schemeClr val="accent5">
                    <a:lumMod val="50000"/>
                  </a:schemeClr>
                </a:solidFill>
              </a:rPr>
              <a:t>-  Honor Code</a:t>
            </a:r>
          </a:p>
          <a:p>
            <a:pPr eaLnBrk="0" hangingPunct="0">
              <a:buFont typeface="Wingdings" pitchFamily="2" charset="2"/>
              <a:buChar char="Ø"/>
            </a:pPr>
            <a:r>
              <a:rPr lang="en-US" sz="2400" b="1" dirty="0">
                <a:solidFill>
                  <a:schemeClr val="accent5">
                    <a:lumMod val="50000"/>
                  </a:schemeClr>
                </a:solidFill>
              </a:rPr>
              <a:t>-  SAT/ACT</a:t>
            </a:r>
          </a:p>
          <a:p>
            <a:pPr eaLnBrk="0" hangingPunct="0">
              <a:buFont typeface="Wingdings" pitchFamily="2" charset="2"/>
              <a:buChar char="Ø"/>
            </a:pPr>
            <a:r>
              <a:rPr lang="en-US" sz="2400" b="1" dirty="0">
                <a:solidFill>
                  <a:schemeClr val="accent5">
                    <a:lumMod val="50000"/>
                  </a:schemeClr>
                </a:solidFill>
              </a:rPr>
              <a:t>-  Scholarships/Financial Aid</a:t>
            </a:r>
          </a:p>
          <a:p>
            <a:pPr eaLnBrk="0" hangingPunct="0">
              <a:buFont typeface="Wingdings" pitchFamily="2" charset="2"/>
              <a:buChar char="Ø"/>
            </a:pPr>
            <a:r>
              <a:rPr lang="en-US" sz="2400" b="1" dirty="0">
                <a:solidFill>
                  <a:schemeClr val="accent5">
                    <a:lumMod val="50000"/>
                  </a:schemeClr>
                </a:solidFill>
              </a:rPr>
              <a:t>-  HOPE</a:t>
            </a:r>
          </a:p>
          <a:p>
            <a:pPr eaLnBrk="0" hangingPunct="0">
              <a:buFont typeface="Wingdings" pitchFamily="2" charset="2"/>
              <a:buChar char="Ø"/>
            </a:pPr>
            <a:r>
              <a:rPr lang="en-US" sz="2400" b="1" dirty="0">
                <a:solidFill>
                  <a:schemeClr val="accent5">
                    <a:lumMod val="50000"/>
                  </a:schemeClr>
                </a:solidFill>
              </a:rPr>
              <a:t>-  NCAA</a:t>
            </a:r>
          </a:p>
          <a:p>
            <a:pPr eaLnBrk="0" hangingPunct="0">
              <a:buFont typeface="Wingdings" pitchFamily="2" charset="2"/>
              <a:buChar char="Ø"/>
            </a:pPr>
            <a:r>
              <a:rPr lang="en-US" sz="2400" b="1" dirty="0">
                <a:solidFill>
                  <a:schemeClr val="accent5">
                    <a:lumMod val="50000"/>
                  </a:schemeClr>
                </a:solidFill>
              </a:rPr>
              <a:t>-  Junior Status Meeting</a:t>
            </a:r>
          </a:p>
          <a:p>
            <a:pPr eaLnBrk="0" hangingPunct="0"/>
            <a:endParaRPr lang="en-US" sz="2400" b="1" dirty="0">
              <a:solidFill>
                <a:srgbClr val="000048"/>
              </a:solidFill>
            </a:endParaRPr>
          </a:p>
        </p:txBody>
      </p:sp>
    </p:spTree>
    <p:extLst>
      <p:ext uri="{BB962C8B-B14F-4D97-AF65-F5344CB8AC3E}">
        <p14:creationId xmlns="" xmlns:p14="http://schemas.microsoft.com/office/powerpoint/2010/main" val="1654255301"/>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CREDITS AND HONOR POINTS</a:t>
            </a:r>
            <a:endParaRPr lang="en-US" sz="4400" dirty="0"/>
          </a:p>
        </p:txBody>
      </p:sp>
      <p:pic>
        <p:nvPicPr>
          <p:cNvPr id="5" name="Picture 4" descr="ACS_Crest01.jpg"/>
          <p:cNvPicPr>
            <a:picLocks noChangeAspect="1"/>
          </p:cNvPicPr>
          <p:nvPr/>
        </p:nvPicPr>
        <p:blipFill>
          <a:blip r:embed="rId2" cstate="print"/>
          <a:stretch>
            <a:fillRect/>
          </a:stretch>
        </p:blipFill>
        <p:spPr>
          <a:xfrm>
            <a:off x="0" y="0"/>
            <a:ext cx="1045029" cy="1080655"/>
          </a:xfrm>
          <a:prstGeom prst="rect">
            <a:avLst/>
          </a:prstGeom>
        </p:spPr>
      </p:pic>
      <p:sp>
        <p:nvSpPr>
          <p:cNvPr id="8" name="Text Box 4"/>
          <p:cNvSpPr txBox="1">
            <a:spLocks noChangeArrowheads="1"/>
          </p:cNvSpPr>
          <p:nvPr/>
        </p:nvSpPr>
        <p:spPr bwMode="auto">
          <a:xfrm>
            <a:off x="1107869" y="1484415"/>
            <a:ext cx="1336904" cy="523220"/>
          </a:xfrm>
          <a:prstGeom prst="rect">
            <a:avLst/>
          </a:prstGeom>
          <a:noFill/>
          <a:ln w="9525">
            <a:noFill/>
            <a:miter lim="800000"/>
            <a:headEnd/>
            <a:tailEnd/>
          </a:ln>
        </p:spPr>
        <p:txBody>
          <a:bodyPr wrap="none">
            <a:spAutoFit/>
          </a:bodyPr>
          <a:lstStyle/>
          <a:p>
            <a:pPr eaLnBrk="0" hangingPunct="0"/>
            <a:r>
              <a:rPr lang="en-US" sz="2800" b="1" u="sng" dirty="0">
                <a:solidFill>
                  <a:srgbClr val="000048"/>
                </a:solidFill>
              </a:rPr>
              <a:t>Credits</a:t>
            </a:r>
          </a:p>
        </p:txBody>
      </p:sp>
      <p:sp>
        <p:nvSpPr>
          <p:cNvPr id="9" name="Text Box 5"/>
          <p:cNvSpPr txBox="1">
            <a:spLocks noChangeArrowheads="1"/>
          </p:cNvSpPr>
          <p:nvPr/>
        </p:nvSpPr>
        <p:spPr bwMode="auto">
          <a:xfrm>
            <a:off x="1246744" y="1958439"/>
            <a:ext cx="7315200" cy="2640723"/>
          </a:xfrm>
          <a:prstGeom prst="rect">
            <a:avLst/>
          </a:prstGeom>
          <a:noFill/>
          <a:ln w="9525">
            <a:noFill/>
            <a:miter lim="800000"/>
            <a:headEnd/>
            <a:tailEnd/>
          </a:ln>
        </p:spPr>
        <p:txBody>
          <a:bodyPr>
            <a:spAutoFit/>
          </a:bodyPr>
          <a:lstStyle/>
          <a:p>
            <a:pPr lvl="1" eaLnBrk="0" hangingPunct="0"/>
            <a:r>
              <a:rPr lang="en-US" b="1" dirty="0" smtClean="0">
                <a:solidFill>
                  <a:schemeClr val="hlink"/>
                </a:solidFill>
              </a:rPr>
              <a:t>17</a:t>
            </a:r>
            <a:r>
              <a:rPr lang="en-US" b="1" dirty="0" smtClean="0">
                <a:solidFill>
                  <a:srgbClr val="000048"/>
                </a:solidFill>
              </a:rPr>
              <a:t> </a:t>
            </a:r>
            <a:r>
              <a:rPr lang="en-US" b="1" dirty="0">
                <a:solidFill>
                  <a:srgbClr val="000048"/>
                </a:solidFill>
              </a:rPr>
              <a:t>credits earned by the start of the </a:t>
            </a:r>
            <a:r>
              <a:rPr lang="en-US" b="1" dirty="0" smtClean="0">
                <a:solidFill>
                  <a:srgbClr val="000048"/>
                </a:solidFill>
              </a:rPr>
              <a:t>2014/2015 </a:t>
            </a:r>
            <a:r>
              <a:rPr lang="en-US" b="1" dirty="0">
                <a:solidFill>
                  <a:srgbClr val="000048"/>
                </a:solidFill>
              </a:rPr>
              <a:t>school year</a:t>
            </a:r>
          </a:p>
          <a:p>
            <a:pPr lvl="1" eaLnBrk="0" hangingPunct="0"/>
            <a:endParaRPr lang="en-US" b="1" dirty="0">
              <a:solidFill>
                <a:srgbClr val="000048"/>
              </a:solidFill>
            </a:endParaRPr>
          </a:p>
          <a:p>
            <a:pPr lvl="1" eaLnBrk="0" hangingPunct="0"/>
            <a:r>
              <a:rPr lang="en-US" b="1" dirty="0">
                <a:solidFill>
                  <a:srgbClr val="000048"/>
                </a:solidFill>
              </a:rPr>
              <a:t>If a student does not have 17 credits then the student is placed in an 11</a:t>
            </a:r>
            <a:r>
              <a:rPr lang="en-US" b="1" baseline="30000" dirty="0">
                <a:solidFill>
                  <a:srgbClr val="000048"/>
                </a:solidFill>
              </a:rPr>
              <a:t>th</a:t>
            </a:r>
            <a:r>
              <a:rPr lang="en-US" b="1" dirty="0">
                <a:solidFill>
                  <a:srgbClr val="000048"/>
                </a:solidFill>
              </a:rPr>
              <a:t> grade homeroom and cannot attend any senior activities. </a:t>
            </a:r>
          </a:p>
          <a:p>
            <a:pPr lvl="1" eaLnBrk="0" hangingPunct="0"/>
            <a:endParaRPr lang="en-US" b="1" dirty="0">
              <a:solidFill>
                <a:srgbClr val="000048"/>
              </a:solidFill>
            </a:endParaRPr>
          </a:p>
          <a:p>
            <a:pPr lvl="1" eaLnBrk="0" hangingPunct="0"/>
            <a:r>
              <a:rPr lang="en-US" b="1" dirty="0" smtClean="0">
                <a:solidFill>
                  <a:srgbClr val="000048"/>
                </a:solidFill>
              </a:rPr>
              <a:t>Students can </a:t>
            </a:r>
            <a:r>
              <a:rPr lang="en-US" b="1" dirty="0">
                <a:solidFill>
                  <a:srgbClr val="000048"/>
                </a:solidFill>
              </a:rPr>
              <a:t>be promoted to 12th grade when proper credit is earned.</a:t>
            </a:r>
          </a:p>
          <a:p>
            <a:pPr marL="231775" indent="-231775">
              <a:spcBef>
                <a:spcPct val="20000"/>
              </a:spcBef>
              <a:buClr>
                <a:schemeClr val="folHlink"/>
              </a:buClr>
              <a:buFont typeface="Tahoma" charset="0"/>
              <a:buChar char="̶"/>
            </a:pPr>
            <a:endParaRPr lang="en-US" b="1" dirty="0">
              <a:solidFill>
                <a:srgbClr val="000048"/>
              </a:solidFill>
            </a:endParaRPr>
          </a:p>
        </p:txBody>
      </p:sp>
      <p:sp>
        <p:nvSpPr>
          <p:cNvPr id="10" name="Text Box 6"/>
          <p:cNvSpPr txBox="1">
            <a:spLocks noChangeArrowheads="1"/>
          </p:cNvSpPr>
          <p:nvPr/>
        </p:nvSpPr>
        <p:spPr bwMode="auto">
          <a:xfrm>
            <a:off x="419100" y="4256088"/>
            <a:ext cx="2003177" cy="461665"/>
          </a:xfrm>
          <a:prstGeom prst="rect">
            <a:avLst/>
          </a:prstGeom>
          <a:noFill/>
          <a:ln w="9525">
            <a:noFill/>
            <a:miter lim="800000"/>
            <a:headEnd/>
            <a:tailEnd/>
          </a:ln>
        </p:spPr>
        <p:txBody>
          <a:bodyPr wrap="none">
            <a:spAutoFit/>
          </a:bodyPr>
          <a:lstStyle/>
          <a:p>
            <a:pPr eaLnBrk="0" hangingPunct="0"/>
            <a:r>
              <a:rPr lang="en-US" sz="2400" b="1" u="sng" dirty="0">
                <a:solidFill>
                  <a:srgbClr val="000048"/>
                </a:solidFill>
              </a:rPr>
              <a:t>Honor Points</a:t>
            </a:r>
          </a:p>
        </p:txBody>
      </p:sp>
      <p:sp>
        <p:nvSpPr>
          <p:cNvPr id="11" name="Text Box 7"/>
          <p:cNvSpPr txBox="1">
            <a:spLocks noChangeArrowheads="1"/>
          </p:cNvSpPr>
          <p:nvPr/>
        </p:nvSpPr>
        <p:spPr bwMode="auto">
          <a:xfrm>
            <a:off x="1329871" y="4736275"/>
            <a:ext cx="7315200" cy="1292662"/>
          </a:xfrm>
          <a:prstGeom prst="rect">
            <a:avLst/>
          </a:prstGeom>
          <a:noFill/>
          <a:ln w="9525">
            <a:noFill/>
            <a:miter lim="800000"/>
            <a:headEnd/>
            <a:tailEnd/>
          </a:ln>
        </p:spPr>
        <p:txBody>
          <a:bodyPr>
            <a:spAutoFit/>
          </a:bodyPr>
          <a:lstStyle/>
          <a:p>
            <a:pPr lvl="1" eaLnBrk="0" hangingPunct="0"/>
            <a:r>
              <a:rPr lang="en-US" sz="2000" b="1" dirty="0" smtClean="0">
                <a:solidFill>
                  <a:schemeClr val="hlink"/>
                </a:solidFill>
              </a:rPr>
              <a:t>7 </a:t>
            </a:r>
            <a:r>
              <a:rPr lang="en-US" sz="2000" b="1" dirty="0" smtClean="0">
                <a:solidFill>
                  <a:srgbClr val="000048"/>
                </a:solidFill>
              </a:rPr>
              <a:t>additional </a:t>
            </a:r>
            <a:r>
              <a:rPr lang="en-US" sz="2000" b="1" dirty="0">
                <a:solidFill>
                  <a:srgbClr val="000048"/>
                </a:solidFill>
              </a:rPr>
              <a:t>points are added at the end of each 	semester to </a:t>
            </a:r>
            <a:r>
              <a:rPr lang="en-US" sz="2000" b="1" dirty="0">
                <a:solidFill>
                  <a:schemeClr val="hlink"/>
                </a:solidFill>
              </a:rPr>
              <a:t>passing</a:t>
            </a:r>
            <a:r>
              <a:rPr lang="en-US" sz="2000" b="1" dirty="0">
                <a:solidFill>
                  <a:srgbClr val="000048"/>
                </a:solidFill>
              </a:rPr>
              <a:t> grades in honors, AP, and joint 	enrollment / college courses.</a:t>
            </a:r>
          </a:p>
          <a:p>
            <a:pPr lvl="1" eaLnBrk="0" hangingPunct="0"/>
            <a:r>
              <a:rPr lang="en-US" b="1" dirty="0">
                <a:solidFill>
                  <a:srgbClr val="000048"/>
                </a:solidFill>
              </a:rPr>
              <a:t>	</a:t>
            </a:r>
          </a:p>
        </p:txBody>
      </p:sp>
    </p:spTree>
    <p:extLst>
      <p:ext uri="{BB962C8B-B14F-4D97-AF65-F5344CB8AC3E}">
        <p14:creationId xmlns="" xmlns:p14="http://schemas.microsoft.com/office/powerpoint/2010/main" val="285378842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GRADUATION REQUIRMENTS</a:t>
            </a:r>
            <a:endParaRPr lang="en-US" sz="4400" dirty="0"/>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graphicFrame>
        <p:nvGraphicFramePr>
          <p:cNvPr id="10" name="Table 9"/>
          <p:cNvGraphicFramePr>
            <a:graphicFrameLocks noGrp="1"/>
          </p:cNvGraphicFramePr>
          <p:nvPr/>
        </p:nvGraphicFramePr>
        <p:xfrm>
          <a:off x="1151906" y="1386445"/>
          <a:ext cx="8858992" cy="5230368"/>
        </p:xfrm>
        <a:graphic>
          <a:graphicData uri="http://schemas.openxmlformats.org/drawingml/2006/table">
            <a:tbl>
              <a:tblPr/>
              <a:tblGrid>
                <a:gridCol w="6202769"/>
                <a:gridCol w="2656223"/>
              </a:tblGrid>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rgbClr val="000048"/>
                          </a:solidFill>
                          <a:effectLst/>
                          <a:latin typeface="Tahoma" charset="0"/>
                        </a:rPr>
                        <a:t>Requirements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rgbClr val="000048"/>
                          </a:solidFill>
                          <a:effectLst/>
                          <a:latin typeface="Tahoma" charset="0"/>
                        </a:rPr>
                        <a:t>Credits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Language Arts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Mathematics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Social Studies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Science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Health/Personal Fitness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569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World Lang</a:t>
                      </a: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defRPr/>
                      </a:pPr>
                      <a:r>
                        <a:rPr lang="en-US" sz="1800" b="1" dirty="0" smtClean="0">
                          <a:solidFill>
                            <a:srgbClr val="FF0000"/>
                          </a:solidFill>
                          <a:effectLst/>
                        </a:rPr>
                        <a:t>Students planning to enter/transfer into a 4 year college/university must take a minimum of two units of the same world language</a:t>
                      </a:r>
                      <a:endParaRPr kumimoji="0" lang="en-US" sz="1800" b="0" i="0" u="none" strike="noStrike" cap="none" normalizeH="0" baseline="0" dirty="0" smtClean="0">
                        <a:ln>
                          <a:noFill/>
                        </a:ln>
                        <a:solidFill>
                          <a:srgbClr val="FF0000"/>
                        </a:solidFill>
                        <a:effectLst/>
                        <a:latin typeface="Tahoma" pitchFamily="34" charset="0"/>
                      </a:endParaRPr>
                    </a:p>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1800" b="0" i="0" u="none" strike="noStrike" cap="none" normalizeH="0" baseline="0" dirty="0" smtClean="0">
                        <a:ln>
                          <a:noFill/>
                        </a:ln>
                        <a:solidFill>
                          <a:schemeClr val="tx1"/>
                        </a:solidFill>
                        <a:effectLst/>
                        <a:latin typeface="Tahoma"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4 Bible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Fine Arts/Speech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Electives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992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Career Technical Course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1800" b="0" i="0" u="none" strike="noStrike" cap="none" normalizeH="0" baseline="0" dirty="0" smtClean="0">
                          <a:ln>
                            <a:noFill/>
                          </a:ln>
                          <a:solidFill>
                            <a:schemeClr val="tx1"/>
                          </a:solidFill>
                          <a:effectLst/>
                          <a:latin typeface="Tahoma"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 xmlns:p14="http://schemas.microsoft.com/office/powerpoint/2010/main" val="401027861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Numeric Averages</a:t>
            </a:r>
            <a:endParaRPr lang="en-US" sz="4400" dirty="0"/>
          </a:p>
        </p:txBody>
      </p:sp>
      <p:sp>
        <p:nvSpPr>
          <p:cNvPr id="4" name="Rectangle 5"/>
          <p:cNvSpPr>
            <a:spLocks noGrp="1" noChangeArrowheads="1"/>
          </p:cNvSpPr>
          <p:nvPr>
            <p:ph idx="1"/>
          </p:nvPr>
        </p:nvSpPr>
        <p:spPr bwMode="auto">
          <a:xfrm>
            <a:off x="1104900" y="1600200"/>
            <a:ext cx="9982200" cy="3200876"/>
          </a:xfrm>
          <a:prstGeom prst="rect">
            <a:avLst/>
          </a:prstGeom>
          <a:noFill/>
          <a:ln w="9525">
            <a:noFill/>
            <a:miter lim="800000"/>
            <a:headEnd/>
            <a:tailEnd/>
          </a:ln>
        </p:spPr>
        <p:txBody>
          <a:bodyPr>
            <a:spAutoFit/>
          </a:bodyPr>
          <a:lstStyle/>
          <a:p>
            <a:pPr eaLnBrk="0" hangingPunct="0">
              <a:spcBef>
                <a:spcPct val="50000"/>
              </a:spcBef>
            </a:pPr>
            <a:r>
              <a:rPr lang="en-US" b="1" dirty="0" smtClean="0">
                <a:solidFill>
                  <a:srgbClr val="000048"/>
                </a:solidFill>
              </a:rPr>
              <a:t>Arlington calculates </a:t>
            </a:r>
            <a:r>
              <a:rPr lang="en-US" b="1" dirty="0">
                <a:solidFill>
                  <a:srgbClr val="000048"/>
                </a:solidFill>
              </a:rPr>
              <a:t>numeric averages by adding up all grades in classes and dividing by the total number of classes taken.  The numeric average is on a 100 point scale i.e. 87 out of 100</a:t>
            </a:r>
          </a:p>
          <a:p>
            <a:pPr eaLnBrk="0" hangingPunct="0">
              <a:spcBef>
                <a:spcPct val="50000"/>
              </a:spcBef>
            </a:pPr>
            <a:endParaRPr lang="en-US" b="1" dirty="0">
              <a:solidFill>
                <a:srgbClr val="000048"/>
              </a:solidFill>
            </a:endParaRPr>
          </a:p>
          <a:p>
            <a:pPr eaLnBrk="0" hangingPunct="0">
              <a:spcBef>
                <a:spcPct val="50000"/>
              </a:spcBef>
            </a:pPr>
            <a:r>
              <a:rPr lang="en-US" b="1" dirty="0">
                <a:solidFill>
                  <a:srgbClr val="000048"/>
                </a:solidFill>
              </a:rPr>
              <a:t>All grades included in this calculation – failed grades, summer grades, online grades…</a:t>
            </a:r>
          </a:p>
          <a:p>
            <a:pPr eaLnBrk="0" hangingPunct="0">
              <a:spcBef>
                <a:spcPct val="50000"/>
              </a:spcBef>
            </a:pPr>
            <a:endParaRPr lang="en-US" b="1" dirty="0">
              <a:solidFill>
                <a:srgbClr val="000048"/>
              </a:solidFill>
            </a:endParaRPr>
          </a:p>
          <a:p>
            <a:pPr eaLnBrk="0" hangingPunct="0">
              <a:spcBef>
                <a:spcPct val="50000"/>
              </a:spcBef>
            </a:pPr>
            <a:r>
              <a:rPr lang="en-US" b="1" dirty="0" smtClean="0">
                <a:solidFill>
                  <a:srgbClr val="000048"/>
                </a:solidFill>
              </a:rPr>
              <a:t>Arlington adds </a:t>
            </a:r>
            <a:r>
              <a:rPr lang="en-US" b="1" dirty="0" smtClean="0">
                <a:solidFill>
                  <a:srgbClr val="000048"/>
                </a:solidFill>
              </a:rPr>
              <a:t>7 </a:t>
            </a:r>
            <a:r>
              <a:rPr lang="en-US" b="1" dirty="0" smtClean="0">
                <a:solidFill>
                  <a:srgbClr val="000048"/>
                </a:solidFill>
              </a:rPr>
              <a:t>points </a:t>
            </a:r>
            <a:r>
              <a:rPr lang="en-US" b="1" dirty="0">
                <a:solidFill>
                  <a:srgbClr val="000048"/>
                </a:solidFill>
              </a:rPr>
              <a:t>to the final passing grade for each Honors, AP, and college course taken; shown on transcript </a:t>
            </a:r>
          </a:p>
        </p:txBody>
      </p:sp>
      <p:pic>
        <p:nvPicPr>
          <p:cNvPr id="5" name="Picture 4" descr="ACS_Crest01.jpg"/>
          <p:cNvPicPr>
            <a:picLocks noChangeAspect="1"/>
          </p:cNvPicPr>
          <p:nvPr/>
        </p:nvPicPr>
        <p:blipFill>
          <a:blip r:embed="rId2" cstate="print"/>
          <a:stretch>
            <a:fillRect/>
          </a:stretch>
        </p:blipFill>
        <p:spPr>
          <a:xfrm>
            <a:off x="0" y="0"/>
            <a:ext cx="1045029" cy="1080655"/>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Grade Point Average GPA</a:t>
            </a:r>
            <a:endParaRPr lang="en-US" sz="4400" dirty="0"/>
          </a:p>
        </p:txBody>
      </p:sp>
      <p:sp>
        <p:nvSpPr>
          <p:cNvPr id="3" name="Content Placeholder 2"/>
          <p:cNvSpPr>
            <a:spLocks noGrp="1"/>
          </p:cNvSpPr>
          <p:nvPr>
            <p:ph idx="1"/>
          </p:nvPr>
        </p:nvSpPr>
        <p:spPr>
          <a:xfrm>
            <a:off x="1224822" y="2904345"/>
            <a:ext cx="9982200" cy="3376534"/>
          </a:xfrm>
        </p:spPr>
        <p:txBody>
          <a:bodyPr>
            <a:normAutofit/>
          </a:bodyPr>
          <a:lstStyle/>
          <a:p>
            <a:pPr eaLnBrk="0" hangingPunct="0"/>
            <a:r>
              <a:rPr lang="en-US" b="1" dirty="0" smtClean="0">
                <a:solidFill>
                  <a:srgbClr val="000048"/>
                </a:solidFill>
              </a:rPr>
              <a:t>Student should contact college to find how they calculate GPA</a:t>
            </a:r>
          </a:p>
          <a:p>
            <a:pPr eaLnBrk="0" hangingPunct="0"/>
            <a:r>
              <a:rPr lang="en-US" b="1" dirty="0" smtClean="0">
                <a:solidFill>
                  <a:srgbClr val="000048"/>
                </a:solidFill>
              </a:rPr>
              <a:t>Most colleges use this scale:  A = 4.0, B = 3.0, C = 2.0, D = 1.0, F = 0.0</a:t>
            </a:r>
          </a:p>
          <a:p>
            <a:pPr eaLnBrk="0" hangingPunct="0"/>
            <a:r>
              <a:rPr lang="en-US" b="1" dirty="0" smtClean="0">
                <a:solidFill>
                  <a:srgbClr val="000048"/>
                </a:solidFill>
              </a:rPr>
              <a:t>Most colleges only consider academic courses (Language Arts, Math, Science, Social Studies, Foreign Language)</a:t>
            </a:r>
          </a:p>
          <a:p>
            <a:pPr eaLnBrk="0" hangingPunct="0"/>
            <a:r>
              <a:rPr lang="en-US" b="1" dirty="0" smtClean="0">
                <a:solidFill>
                  <a:srgbClr val="000048"/>
                </a:solidFill>
              </a:rPr>
              <a:t>Some colleges may give additional points for Honors, AP, and College courses</a:t>
            </a:r>
          </a:p>
          <a:p>
            <a:pPr eaLnBrk="0" hangingPunct="0"/>
            <a:r>
              <a:rPr lang="en-US" b="1" dirty="0" smtClean="0">
                <a:solidFill>
                  <a:srgbClr val="000048"/>
                </a:solidFill>
              </a:rPr>
              <a:t>Some colleges may take off the additional 7 points added for Honors, AP and college courses</a:t>
            </a:r>
          </a:p>
          <a:p>
            <a:endParaRPr lang="en-US" dirty="0"/>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5" name="Text Box 7"/>
          <p:cNvSpPr txBox="1">
            <a:spLocks noChangeArrowheads="1"/>
          </p:cNvSpPr>
          <p:nvPr/>
        </p:nvSpPr>
        <p:spPr bwMode="auto">
          <a:xfrm>
            <a:off x="1244184" y="1560227"/>
            <a:ext cx="9878518" cy="646331"/>
          </a:xfrm>
          <a:prstGeom prst="rect">
            <a:avLst/>
          </a:prstGeom>
          <a:solidFill>
            <a:srgbClr val="C0C0C0"/>
          </a:solidFill>
          <a:ln w="38100">
            <a:solidFill>
              <a:srgbClr val="1B1B51"/>
            </a:solidFill>
            <a:miter lim="800000"/>
            <a:headEnd/>
            <a:tailEnd/>
          </a:ln>
        </p:spPr>
        <p:txBody>
          <a:bodyPr wrap="square">
            <a:spAutoFit/>
          </a:bodyPr>
          <a:lstStyle/>
          <a:p>
            <a:pPr eaLnBrk="0" hangingPunct="0"/>
            <a:endParaRPr lang="en-US" b="1" dirty="0">
              <a:solidFill>
                <a:srgbClr val="003399"/>
              </a:solidFill>
            </a:endParaRPr>
          </a:p>
          <a:p>
            <a:pPr algn="ctr" eaLnBrk="0" hangingPunct="0"/>
            <a:r>
              <a:rPr lang="en-US" b="1" dirty="0">
                <a:solidFill>
                  <a:srgbClr val="003399"/>
                </a:solidFill>
              </a:rPr>
              <a:t>College GPA is different than the </a:t>
            </a:r>
            <a:r>
              <a:rPr lang="en-US" b="1" dirty="0" smtClean="0">
                <a:solidFill>
                  <a:srgbClr val="003399"/>
                </a:solidFill>
              </a:rPr>
              <a:t>Arlington Numeric </a:t>
            </a:r>
            <a:r>
              <a:rPr lang="en-US" b="1" dirty="0">
                <a:solidFill>
                  <a:srgbClr val="003399"/>
                </a:solidFill>
              </a:rPr>
              <a:t>Average</a:t>
            </a:r>
          </a:p>
        </p:txBody>
      </p:sp>
    </p:spTree>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Sophomore </a:t>
            </a:r>
            <a:r>
              <a:rPr lang="en-US" sz="4400" dirty="0" smtClean="0"/>
              <a:t>Sample Schedule</a:t>
            </a:r>
            <a:endParaRPr lang="en-US" sz="4400" dirty="0"/>
          </a:p>
        </p:txBody>
      </p:sp>
      <p:pic>
        <p:nvPicPr>
          <p:cNvPr id="5" name="Picture 4"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6" name="Text Box 200"/>
          <p:cNvSpPr txBox="1">
            <a:spLocks noGrp="1" noChangeArrowheads="1"/>
          </p:cNvSpPr>
          <p:nvPr>
            <p:ph idx="1"/>
          </p:nvPr>
        </p:nvSpPr>
        <p:spPr bwMode="auto">
          <a:xfrm>
            <a:off x="1119890" y="1360359"/>
            <a:ext cx="10197683" cy="1615827"/>
          </a:xfrm>
          <a:prstGeom prst="rect">
            <a:avLst/>
          </a:prstGeom>
          <a:solidFill>
            <a:srgbClr val="FFC000"/>
          </a:solidFill>
          <a:ln w="38100">
            <a:solidFill>
              <a:srgbClr val="1B1B51"/>
            </a:solidFill>
            <a:miter lim="800000"/>
            <a:headEnd/>
            <a:tailEnd/>
          </a:ln>
        </p:spPr>
        <p:txBody>
          <a:bodyPr wrap="square">
            <a:spAutoFit/>
          </a:bodyPr>
          <a:lstStyle/>
          <a:p>
            <a:pPr eaLnBrk="0" hangingPunct="0">
              <a:buFont typeface="Wingdings" pitchFamily="2" charset="2"/>
              <a:buChar char="ü"/>
            </a:pPr>
            <a:r>
              <a:rPr lang="en-US" sz="1600" b="1" dirty="0">
                <a:solidFill>
                  <a:schemeClr val="tx2"/>
                </a:solidFill>
              </a:rPr>
              <a:t>Students should take 4-5 academic courses per semester</a:t>
            </a:r>
          </a:p>
          <a:p>
            <a:pPr eaLnBrk="0" hangingPunct="0">
              <a:buFont typeface="Wingdings" pitchFamily="2" charset="2"/>
              <a:buChar char="ü"/>
            </a:pPr>
            <a:r>
              <a:rPr lang="en-US" sz="1600" b="1" dirty="0">
                <a:solidFill>
                  <a:schemeClr val="tx2"/>
                </a:solidFill>
              </a:rPr>
              <a:t>Research classes </a:t>
            </a:r>
            <a:r>
              <a:rPr lang="en-US" sz="1600" b="1" dirty="0" smtClean="0">
                <a:solidFill>
                  <a:schemeClr val="tx2"/>
                </a:solidFill>
              </a:rPr>
              <a:t>carefully</a:t>
            </a:r>
          </a:p>
          <a:p>
            <a:pPr eaLnBrk="0" hangingPunct="0">
              <a:buFont typeface="Wingdings" pitchFamily="2" charset="2"/>
              <a:buChar char="ü"/>
            </a:pPr>
            <a:r>
              <a:rPr lang="en-US" sz="1600" b="1" dirty="0" smtClean="0">
                <a:solidFill>
                  <a:schemeClr val="tx2"/>
                </a:solidFill>
              </a:rPr>
              <a:t>You must attend AP night if you are planning on taking any AP classes next year</a:t>
            </a:r>
          </a:p>
          <a:p>
            <a:pPr eaLnBrk="0" hangingPunct="0">
              <a:buFont typeface="Arial" charset="0"/>
              <a:buChar char="•"/>
            </a:pPr>
            <a:endParaRPr lang="en-US" sz="1200" b="1" dirty="0">
              <a:solidFill>
                <a:schemeClr val="tx2"/>
              </a:solidFill>
            </a:endParaRPr>
          </a:p>
        </p:txBody>
      </p:sp>
      <p:graphicFrame>
        <p:nvGraphicFramePr>
          <p:cNvPr id="7" name="Group 206"/>
          <p:cNvGraphicFramePr>
            <a:graphicFrameLocks/>
          </p:cNvGraphicFramePr>
          <p:nvPr/>
        </p:nvGraphicFramePr>
        <p:xfrm>
          <a:off x="1201710" y="3167921"/>
          <a:ext cx="10145844" cy="3124200"/>
        </p:xfrm>
        <a:graphic>
          <a:graphicData uri="http://schemas.openxmlformats.org/drawingml/2006/table">
            <a:tbl>
              <a:tblPr/>
              <a:tblGrid>
                <a:gridCol w="5072922"/>
                <a:gridCol w="5072922"/>
              </a:tblGrid>
              <a:tr h="3810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000048"/>
                          </a:solidFill>
                          <a:effectLst/>
                          <a:latin typeface="Tahoma" pitchFamily="34" charset="0"/>
                        </a:rPr>
                        <a:t>Semester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000048"/>
                          </a:solidFill>
                          <a:effectLst/>
                          <a:latin typeface="Tahoma" pitchFamily="34" charset="0"/>
                        </a:rPr>
                        <a:t>Semester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r>
              <a:tr h="36576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English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English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52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Math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 Math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148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World History </a:t>
                      </a:r>
                      <a:endParaRPr kumimoji="0" lang="en-US" sz="2000" b="0" i="0" u="none" strike="noStrike" cap="none" normalizeH="0" baseline="0" dirty="0" smtClean="0">
                        <a:ln>
                          <a:noFill/>
                        </a:ln>
                        <a:solidFill>
                          <a:srgbClr val="1B1B51"/>
                        </a:solidFill>
                        <a:effectLst/>
                        <a:latin typeface="Tahom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World History</a:t>
                      </a:r>
                      <a:endParaRPr kumimoji="0" lang="en-US" sz="2000" b="0" i="0" u="none" strike="noStrike" cap="none" normalizeH="0" baseline="0" dirty="0" smtClean="0">
                        <a:ln>
                          <a:noFill/>
                        </a:ln>
                        <a:solidFill>
                          <a:srgbClr val="1B1B5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World Language or another elective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World Language or another  elective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Science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smtClean="0">
                          <a:ln>
                            <a:noFill/>
                          </a:ln>
                          <a:solidFill>
                            <a:srgbClr val="1B1B51"/>
                          </a:solidFill>
                          <a:effectLst/>
                          <a:latin typeface="Tahoma" pitchFamily="34" charset="0"/>
                        </a:rPr>
                        <a:t>Science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Elective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smtClean="0">
                          <a:ln>
                            <a:noFill/>
                          </a:ln>
                          <a:solidFill>
                            <a:srgbClr val="1B1B51"/>
                          </a:solidFill>
                          <a:effectLst/>
                          <a:latin typeface="Tahoma" pitchFamily="34" charset="0"/>
                        </a:rPr>
                        <a:t>Elective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4400" b="1" dirty="0" smtClean="0">
                <a:solidFill>
                  <a:srgbClr val="000048"/>
                </a:solidFill>
              </a:rPr>
              <a:t>College Admission Standards</a:t>
            </a:r>
            <a:endParaRPr lang="en-US" sz="4400" dirty="0"/>
          </a:p>
        </p:txBody>
      </p:sp>
      <p:pic>
        <p:nvPicPr>
          <p:cNvPr id="8" name="Picture 7"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5" name="Content Placeholder 2"/>
          <p:cNvSpPr>
            <a:spLocks noGrp="1"/>
          </p:cNvSpPr>
          <p:nvPr>
            <p:ph idx="1"/>
          </p:nvPr>
        </p:nvSpPr>
        <p:spPr bwMode="auto">
          <a:xfrm>
            <a:off x="1034320" y="1399082"/>
            <a:ext cx="10133351" cy="5458918"/>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algn="ctr">
              <a:buFont typeface="Wingdings" pitchFamily="2" charset="2"/>
              <a:buNone/>
            </a:pPr>
            <a:r>
              <a:rPr lang="en-US" sz="4300" dirty="0" smtClean="0"/>
              <a:t>Academic Rigor</a:t>
            </a:r>
          </a:p>
          <a:p>
            <a:r>
              <a:rPr lang="en-US" sz="3000" b="0" dirty="0" smtClean="0">
                <a:solidFill>
                  <a:srgbClr val="FF0000"/>
                </a:solidFill>
              </a:rPr>
              <a:t>Rigor Requirement- Class of 2016 must earn 3 units of credits from the following areas to be eligible for HOPE</a:t>
            </a:r>
            <a:r>
              <a:rPr lang="en-US" sz="3000" b="0" dirty="0" smtClean="0">
                <a:solidFill>
                  <a:srgbClr val="FF0000"/>
                </a:solidFill>
              </a:rPr>
              <a:t>:</a:t>
            </a:r>
          </a:p>
          <a:p>
            <a:endParaRPr lang="en-US" sz="3000" b="0" dirty="0" smtClean="0"/>
          </a:p>
          <a:p>
            <a:pPr marL="514350" indent="-514350">
              <a:buAutoNum type="arabicParenR"/>
            </a:pPr>
            <a:r>
              <a:rPr lang="en-US" sz="3000" b="0" dirty="0" smtClean="0"/>
              <a:t>Advanced </a:t>
            </a:r>
            <a:r>
              <a:rPr lang="en-US" sz="3000" b="0" dirty="0" smtClean="0"/>
              <a:t>math, such as Advanced Algebra and </a:t>
            </a:r>
            <a:endParaRPr lang="en-US" sz="3000" b="0" dirty="0" smtClean="0"/>
          </a:p>
          <a:p>
            <a:pPr marL="514350" indent="-514350"/>
            <a:r>
              <a:rPr lang="en-US" sz="3000" b="0" dirty="0" smtClean="0"/>
              <a:t> </a:t>
            </a:r>
            <a:r>
              <a:rPr lang="en-US" sz="3000" b="0" dirty="0" smtClean="0"/>
              <a:t>  Trigonometry</a:t>
            </a:r>
            <a:r>
              <a:rPr lang="en-US" sz="3000" b="0" dirty="0" smtClean="0"/>
              <a:t>, Math III, or an equivalent or higher </a:t>
            </a:r>
            <a:r>
              <a:rPr lang="en-US" sz="3000" b="0" dirty="0" smtClean="0"/>
              <a:t>course</a:t>
            </a:r>
            <a:endParaRPr lang="en-US" sz="3000" b="0" dirty="0" smtClean="0"/>
          </a:p>
          <a:p>
            <a:r>
              <a:rPr lang="en-US" sz="3000" b="0" dirty="0" smtClean="0"/>
              <a:t>2) </a:t>
            </a:r>
            <a:r>
              <a:rPr lang="en-US" sz="3000" b="0" dirty="0" smtClean="0"/>
              <a:t> Advanced </a:t>
            </a:r>
            <a:r>
              <a:rPr lang="en-US" sz="3000" b="0" dirty="0" smtClean="0"/>
              <a:t>science, such as Chemistry, Physics, Biology II, </a:t>
            </a:r>
            <a:r>
              <a:rPr lang="en-US" sz="3000" b="0" dirty="0" smtClean="0"/>
              <a:t> </a:t>
            </a:r>
          </a:p>
          <a:p>
            <a:r>
              <a:rPr lang="en-US" sz="3000" b="0" dirty="0" smtClean="0"/>
              <a:t> </a:t>
            </a:r>
            <a:r>
              <a:rPr lang="en-US" sz="3000" b="0" dirty="0" smtClean="0"/>
              <a:t>  or </a:t>
            </a:r>
            <a:r>
              <a:rPr lang="en-US" sz="3000" b="0" dirty="0" smtClean="0"/>
              <a:t>an equivalent or higher course </a:t>
            </a:r>
          </a:p>
          <a:p>
            <a:r>
              <a:rPr lang="en-US" sz="3000" b="0" dirty="0" smtClean="0"/>
              <a:t>3) </a:t>
            </a:r>
            <a:r>
              <a:rPr lang="en-US" sz="3000" b="0" dirty="0" smtClean="0"/>
              <a:t> Advanced </a:t>
            </a:r>
            <a:r>
              <a:rPr lang="en-US" sz="3000" b="0" dirty="0" smtClean="0"/>
              <a:t>placement courses in core subjects;</a:t>
            </a:r>
          </a:p>
          <a:p>
            <a:pPr marL="514350" indent="-514350">
              <a:buAutoNum type="arabicParenR" startAt="4"/>
            </a:pPr>
            <a:r>
              <a:rPr lang="en-US" sz="3000" b="0" dirty="0" smtClean="0"/>
              <a:t>Courses </a:t>
            </a:r>
            <a:r>
              <a:rPr lang="en-US" sz="3000" b="0" dirty="0" smtClean="0"/>
              <a:t>taken at a unit of the University System of </a:t>
            </a:r>
            <a:r>
              <a:rPr lang="en-US" sz="3000" b="0" dirty="0" smtClean="0"/>
              <a:t> </a:t>
            </a:r>
          </a:p>
          <a:p>
            <a:pPr marL="514350" indent="-514350"/>
            <a:r>
              <a:rPr lang="en-US" sz="3000" b="0" dirty="0" smtClean="0"/>
              <a:t> </a:t>
            </a:r>
            <a:r>
              <a:rPr lang="en-US" sz="3000" b="0" dirty="0" smtClean="0"/>
              <a:t>  Georgia </a:t>
            </a:r>
            <a:r>
              <a:rPr lang="en-US" sz="3000" b="0" dirty="0" smtClean="0"/>
              <a:t>in core subjects</a:t>
            </a:r>
          </a:p>
          <a:p>
            <a:r>
              <a:rPr lang="en-US" sz="3000" b="0" dirty="0" smtClean="0"/>
              <a:t>5)  Advanced </a:t>
            </a:r>
            <a:r>
              <a:rPr lang="en-US" sz="3000" b="0" dirty="0" smtClean="0"/>
              <a:t>foreign language courses.</a:t>
            </a:r>
          </a:p>
          <a:p>
            <a:endParaRPr lang="en-US" sz="3000" b="0" dirty="0" smtClean="0">
              <a:hlinkClick r:id="rId3"/>
            </a:endParaRPr>
          </a:p>
          <a:p>
            <a:r>
              <a:rPr lang="en-US" sz="3000" b="0" dirty="0" smtClean="0">
                <a:hlinkClick r:id="rId3"/>
              </a:rPr>
              <a:t>http</a:t>
            </a:r>
            <a:r>
              <a:rPr lang="en-US" sz="3000" b="0" dirty="0" smtClean="0">
                <a:hlinkClick r:id="rId3"/>
              </a:rPr>
              <a:t>://www.gsfc.org/main/publishing/pdf/2012/Course_list.pdf</a:t>
            </a:r>
            <a:r>
              <a:rPr lang="en-US" sz="3000" b="0" dirty="0" smtClean="0"/>
              <a:t> </a:t>
            </a:r>
          </a:p>
        </p:txBody>
      </p:sp>
    </p:spTree>
    <p:extLst>
      <p:ext uri="{BB962C8B-B14F-4D97-AF65-F5344CB8AC3E}">
        <p14:creationId xmlns="" xmlns:p14="http://schemas.microsoft.com/office/powerpoint/2010/main" val="222449580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4400" b="1" dirty="0" smtClean="0">
                <a:solidFill>
                  <a:srgbClr val="000048"/>
                </a:solidFill>
              </a:rPr>
              <a:t>Zell Miller Scholarship</a:t>
            </a:r>
            <a:endParaRPr lang="en-US" sz="4400" dirty="0"/>
          </a:p>
        </p:txBody>
      </p:sp>
      <p:pic>
        <p:nvPicPr>
          <p:cNvPr id="8" name="Picture 7" descr="ACS_Crest01.jpg"/>
          <p:cNvPicPr>
            <a:picLocks noChangeAspect="1"/>
          </p:cNvPicPr>
          <p:nvPr/>
        </p:nvPicPr>
        <p:blipFill>
          <a:blip r:embed="rId2" cstate="print"/>
          <a:stretch>
            <a:fillRect/>
          </a:stretch>
        </p:blipFill>
        <p:spPr>
          <a:xfrm>
            <a:off x="0" y="0"/>
            <a:ext cx="985652" cy="1365662"/>
          </a:xfrm>
          <a:prstGeom prst="rect">
            <a:avLst/>
          </a:prstGeom>
        </p:spPr>
      </p:pic>
      <p:sp>
        <p:nvSpPr>
          <p:cNvPr id="5" name="Content Placeholder 1"/>
          <p:cNvSpPr>
            <a:spLocks noGrp="1"/>
          </p:cNvSpPr>
          <p:nvPr>
            <p:ph idx="1"/>
          </p:nvPr>
        </p:nvSpPr>
        <p:spPr bwMode="auto">
          <a:xfrm>
            <a:off x="854439" y="1322882"/>
            <a:ext cx="9945975" cy="4983163"/>
          </a:xfrm>
          <a:noFill/>
          <a:ln>
            <a:miter lim="800000"/>
            <a:headEnd/>
            <a:tailEnd/>
          </a:ln>
        </p:spPr>
        <p:txBody>
          <a:bodyPr vert="horz" wrap="square" lIns="91440" tIns="45720" rIns="91440" bIns="45720" numCol="1" anchor="t" anchorCtr="0" compatLnSpc="1">
            <a:prstTxWarp prst="textNoShape">
              <a:avLst/>
            </a:prstTxWarp>
          </a:bodyPr>
          <a:lstStyle/>
          <a:p>
            <a:r>
              <a:rPr lang="en-US" sz="2800" dirty="0" smtClean="0"/>
              <a:t>Major premise of the program is that a student must meet all the requirements to be eligible for the HOPE Scholarship, plus:</a:t>
            </a:r>
          </a:p>
          <a:p>
            <a:r>
              <a:rPr lang="en-US" sz="2800" dirty="0" smtClean="0"/>
              <a:t>Graduate from an eligible high school with a grade point average of at least a 3.7 as calculated by GSFC and having received a score of at least 1,200 combined critical reading score and math score on a single administration of the SAT or an ACT score of at least 26; or</a:t>
            </a:r>
          </a:p>
          <a:p>
            <a:r>
              <a:rPr lang="en-US" sz="2800" dirty="0" smtClean="0"/>
              <a:t>Graduated from an eligible high school as the valedictorian or salutatorian</a:t>
            </a:r>
          </a:p>
          <a:p>
            <a:endParaRPr lang="en-US" sz="2800" dirty="0" smtClean="0"/>
          </a:p>
        </p:txBody>
      </p:sp>
    </p:spTree>
    <p:extLst>
      <p:ext uri="{BB962C8B-B14F-4D97-AF65-F5344CB8AC3E}">
        <p14:creationId xmlns="" xmlns:p14="http://schemas.microsoft.com/office/powerpoint/2010/main" val="222449580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4400" b="1" dirty="0" smtClean="0">
                <a:solidFill>
                  <a:srgbClr val="000048"/>
                </a:solidFill>
              </a:rPr>
              <a:t>College Admission Standards</a:t>
            </a:r>
            <a:endParaRPr lang="en-US" sz="4400" dirty="0"/>
          </a:p>
        </p:txBody>
      </p:sp>
      <p:sp>
        <p:nvSpPr>
          <p:cNvPr id="7" name="Rectangle 6"/>
          <p:cNvSpPr/>
          <p:nvPr/>
        </p:nvSpPr>
        <p:spPr>
          <a:xfrm>
            <a:off x="1184223" y="1618938"/>
            <a:ext cx="9938479" cy="4401205"/>
          </a:xfrm>
          <a:prstGeom prst="rect">
            <a:avLst/>
          </a:prstGeom>
        </p:spPr>
        <p:txBody>
          <a:bodyPr wrap="square">
            <a:spAutoFit/>
          </a:bodyPr>
          <a:lstStyle/>
          <a:p>
            <a:pPr>
              <a:buFont typeface="Arial" pitchFamily="34" charset="0"/>
              <a:buChar char="•"/>
            </a:pPr>
            <a:r>
              <a:rPr lang="en-US" sz="2000" b="1" u="sng" dirty="0" smtClean="0">
                <a:solidFill>
                  <a:srgbClr val="FF0000"/>
                </a:solidFill>
              </a:rPr>
              <a:t>GPA</a:t>
            </a:r>
            <a:r>
              <a:rPr lang="en-US" sz="2000" b="1" dirty="0" smtClean="0"/>
              <a:t> – Typically average in academic core on a 4.0 scale (English, Math, Science, Social Studies, and World Language)  </a:t>
            </a:r>
          </a:p>
          <a:p>
            <a:pPr>
              <a:buFont typeface="Arial" pitchFamily="34" charset="0"/>
              <a:buChar char="•"/>
            </a:pPr>
            <a:endParaRPr lang="en-US" sz="2000" b="1" dirty="0" smtClean="0">
              <a:solidFill>
                <a:srgbClr val="FF0000"/>
              </a:solidFill>
            </a:endParaRPr>
          </a:p>
          <a:p>
            <a:pPr>
              <a:buFont typeface="Arial" pitchFamily="34" charset="0"/>
              <a:buChar char="•"/>
            </a:pPr>
            <a:r>
              <a:rPr lang="en-US" sz="2000" b="1" u="sng" dirty="0" smtClean="0">
                <a:solidFill>
                  <a:srgbClr val="FF0000"/>
                </a:solidFill>
              </a:rPr>
              <a:t>Course Selection (rigor; difficulty </a:t>
            </a:r>
            <a:r>
              <a:rPr lang="en-US" sz="2000" b="1" dirty="0" smtClean="0">
                <a:solidFill>
                  <a:srgbClr val="FF0000"/>
                </a:solidFill>
              </a:rPr>
              <a:t>level) </a:t>
            </a:r>
            <a:r>
              <a:rPr lang="en-US" sz="2000" b="1" dirty="0" smtClean="0"/>
              <a:t>– Selective colleges are looking at the strength or rigor of your courses throughout high school, </a:t>
            </a:r>
            <a:r>
              <a:rPr lang="en-US" sz="2000" b="1" u="sng" dirty="0" smtClean="0"/>
              <a:t>including your senior year</a:t>
            </a:r>
            <a:r>
              <a:rPr lang="en-US" sz="2000" b="1" dirty="0" smtClean="0"/>
              <a:t>. We highly recommend seniors take a minimum of 4 academics each semester. (For highly selective colleges, a minimum of 5 each semester)</a:t>
            </a:r>
          </a:p>
          <a:p>
            <a:pPr>
              <a:buFont typeface="Arial" pitchFamily="34" charset="0"/>
              <a:buChar char="•"/>
            </a:pPr>
            <a:endParaRPr lang="en-US" sz="2000" b="1" dirty="0" smtClean="0"/>
          </a:p>
          <a:p>
            <a:pPr>
              <a:buFont typeface="Arial" pitchFamily="34" charset="0"/>
              <a:buChar char="•"/>
            </a:pPr>
            <a:r>
              <a:rPr lang="en-US" sz="2000" b="1" u="sng" dirty="0" smtClean="0">
                <a:solidFill>
                  <a:srgbClr val="FF0000"/>
                </a:solidFill>
              </a:rPr>
              <a:t>Test Scores (SAT and/or ACT)</a:t>
            </a:r>
          </a:p>
          <a:p>
            <a:pPr>
              <a:buFont typeface="Arial" pitchFamily="34" charset="0"/>
              <a:buChar char="•"/>
            </a:pPr>
            <a:endParaRPr lang="en-US" sz="2000" b="1" dirty="0" smtClean="0"/>
          </a:p>
          <a:p>
            <a:pPr>
              <a:buFont typeface="Arial" pitchFamily="34" charset="0"/>
              <a:buChar char="•"/>
            </a:pPr>
            <a:r>
              <a:rPr lang="en-US" sz="2000" b="1" u="sng" dirty="0" smtClean="0">
                <a:solidFill>
                  <a:srgbClr val="FF0000"/>
                </a:solidFill>
              </a:rPr>
              <a:t>Class Rank</a:t>
            </a:r>
            <a:r>
              <a:rPr lang="en-US" sz="2000" b="1" dirty="0" smtClean="0">
                <a:solidFill>
                  <a:srgbClr val="FF0000"/>
                </a:solidFill>
              </a:rPr>
              <a:t> </a:t>
            </a:r>
            <a:r>
              <a:rPr lang="en-US" sz="2000" b="1" dirty="0" smtClean="0"/>
              <a:t>– Based on overall numeric weighted average</a:t>
            </a:r>
          </a:p>
          <a:p>
            <a:pPr>
              <a:buFont typeface="Arial" pitchFamily="34" charset="0"/>
              <a:buChar char="•"/>
            </a:pPr>
            <a:endParaRPr lang="en-US" sz="2000" b="1" u="sng" dirty="0" smtClean="0"/>
          </a:p>
          <a:p>
            <a:pPr>
              <a:buFont typeface="Arial" pitchFamily="34" charset="0"/>
              <a:buChar char="•"/>
            </a:pPr>
            <a:r>
              <a:rPr lang="en-US" sz="2000" b="1" u="sng" dirty="0" smtClean="0">
                <a:solidFill>
                  <a:srgbClr val="FF0000"/>
                </a:solidFill>
              </a:rPr>
              <a:t>Extracurricular Activities</a:t>
            </a:r>
            <a:r>
              <a:rPr lang="en-US" sz="2000" b="1" dirty="0" smtClean="0">
                <a:solidFill>
                  <a:srgbClr val="FF0000"/>
                </a:solidFill>
              </a:rPr>
              <a:t> </a:t>
            </a:r>
            <a:r>
              <a:rPr lang="en-US" sz="2000" b="1" dirty="0" smtClean="0"/>
              <a:t>– Leadership and participation in clubs, service and sports can be particularly important to competitive colleges</a:t>
            </a:r>
            <a:endParaRPr lang="en-US" sz="2000" b="1" dirty="0"/>
          </a:p>
        </p:txBody>
      </p:sp>
      <p:pic>
        <p:nvPicPr>
          <p:cNvPr id="8" name="Picture 7" descr="ACS_Crest01.jpg"/>
          <p:cNvPicPr>
            <a:picLocks noChangeAspect="1"/>
          </p:cNvPicPr>
          <p:nvPr/>
        </p:nvPicPr>
        <p:blipFill>
          <a:blip r:embed="rId2" cstate="print"/>
          <a:stretch>
            <a:fillRect/>
          </a:stretch>
        </p:blipFill>
        <p:spPr>
          <a:xfrm>
            <a:off x="0" y="0"/>
            <a:ext cx="985652" cy="1365662"/>
          </a:xfrm>
          <a:prstGeom prst="rect">
            <a:avLst/>
          </a:prstGeom>
        </p:spPr>
      </p:pic>
    </p:spTree>
    <p:extLst>
      <p:ext uri="{BB962C8B-B14F-4D97-AF65-F5344CB8AC3E}">
        <p14:creationId xmlns="" xmlns:p14="http://schemas.microsoft.com/office/powerpoint/2010/main" val="222449580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3200" b="1" dirty="0" smtClean="0">
                <a:solidFill>
                  <a:srgbClr val="000048"/>
                </a:solidFill>
              </a:rPr>
              <a:t/>
            </a:r>
            <a:br>
              <a:rPr lang="en-US" sz="3200" b="1" dirty="0" smtClean="0">
                <a:solidFill>
                  <a:srgbClr val="000048"/>
                </a:solidFill>
              </a:rPr>
            </a:br>
            <a:r>
              <a:rPr lang="en-US" sz="4400" b="1" dirty="0" smtClean="0">
                <a:solidFill>
                  <a:srgbClr val="000048"/>
                </a:solidFill>
              </a:rPr>
              <a:t>College Admission Standards</a:t>
            </a:r>
            <a:endParaRPr lang="en-US" sz="4400" dirty="0"/>
          </a:p>
        </p:txBody>
      </p:sp>
      <p:sp>
        <p:nvSpPr>
          <p:cNvPr id="7" name="Rectangle 6"/>
          <p:cNvSpPr/>
          <p:nvPr/>
        </p:nvSpPr>
        <p:spPr>
          <a:xfrm>
            <a:off x="1184223" y="1618938"/>
            <a:ext cx="9938479" cy="4401205"/>
          </a:xfrm>
          <a:prstGeom prst="rect">
            <a:avLst/>
          </a:prstGeom>
        </p:spPr>
        <p:txBody>
          <a:bodyPr wrap="square">
            <a:spAutoFit/>
          </a:bodyPr>
          <a:lstStyle/>
          <a:p>
            <a:pPr>
              <a:buFont typeface="Arial" pitchFamily="34" charset="0"/>
              <a:buChar char="•"/>
            </a:pPr>
            <a:r>
              <a:rPr lang="en-US" sz="2000" b="1" u="sng" dirty="0" smtClean="0">
                <a:solidFill>
                  <a:srgbClr val="FF0000"/>
                </a:solidFill>
              </a:rPr>
              <a:t>GPA</a:t>
            </a:r>
            <a:r>
              <a:rPr lang="en-US" sz="2000" b="1" dirty="0" smtClean="0"/>
              <a:t> – Typically average in academic core on a 4.0 scale (English, Math, Science, Social Studies, and World Language)  </a:t>
            </a:r>
          </a:p>
          <a:p>
            <a:pPr>
              <a:buFont typeface="Arial" pitchFamily="34" charset="0"/>
              <a:buChar char="•"/>
            </a:pPr>
            <a:endParaRPr lang="en-US" sz="2000" b="1" dirty="0" smtClean="0">
              <a:solidFill>
                <a:srgbClr val="FF0000"/>
              </a:solidFill>
            </a:endParaRPr>
          </a:p>
          <a:p>
            <a:pPr>
              <a:buFont typeface="Arial" pitchFamily="34" charset="0"/>
              <a:buChar char="•"/>
            </a:pPr>
            <a:r>
              <a:rPr lang="en-US" sz="2000" b="1" u="sng" dirty="0" smtClean="0">
                <a:solidFill>
                  <a:srgbClr val="FF0000"/>
                </a:solidFill>
              </a:rPr>
              <a:t>Course Selection (rigor; difficulty </a:t>
            </a:r>
            <a:r>
              <a:rPr lang="en-US" sz="2000" b="1" dirty="0" smtClean="0">
                <a:solidFill>
                  <a:srgbClr val="FF0000"/>
                </a:solidFill>
              </a:rPr>
              <a:t>level) </a:t>
            </a:r>
            <a:r>
              <a:rPr lang="en-US" sz="2000" b="1" dirty="0" smtClean="0"/>
              <a:t>– Selective colleges are looking at the strength or rigor of your courses throughout high school, </a:t>
            </a:r>
            <a:r>
              <a:rPr lang="en-US" sz="2000" b="1" u="sng" dirty="0" smtClean="0"/>
              <a:t>including your senior year</a:t>
            </a:r>
            <a:r>
              <a:rPr lang="en-US" sz="2000" b="1" dirty="0" smtClean="0"/>
              <a:t>. We highly recommend seniors take a minimum of 4 academics each semester. (For highly selective colleges, a minimum of 5 each semester)</a:t>
            </a:r>
          </a:p>
          <a:p>
            <a:pPr>
              <a:buFont typeface="Arial" pitchFamily="34" charset="0"/>
              <a:buChar char="•"/>
            </a:pPr>
            <a:endParaRPr lang="en-US" sz="2000" b="1" dirty="0" smtClean="0"/>
          </a:p>
          <a:p>
            <a:pPr>
              <a:buFont typeface="Arial" pitchFamily="34" charset="0"/>
              <a:buChar char="•"/>
            </a:pPr>
            <a:r>
              <a:rPr lang="en-US" sz="2000" b="1" u="sng" dirty="0" smtClean="0">
                <a:solidFill>
                  <a:srgbClr val="FF0000"/>
                </a:solidFill>
              </a:rPr>
              <a:t>Test Scores (SAT and/or ACT)</a:t>
            </a:r>
          </a:p>
          <a:p>
            <a:pPr>
              <a:buFont typeface="Arial" pitchFamily="34" charset="0"/>
              <a:buChar char="•"/>
            </a:pPr>
            <a:endParaRPr lang="en-US" sz="2000" b="1" dirty="0" smtClean="0"/>
          </a:p>
          <a:p>
            <a:pPr>
              <a:buFont typeface="Arial" pitchFamily="34" charset="0"/>
              <a:buChar char="•"/>
            </a:pPr>
            <a:r>
              <a:rPr lang="en-US" sz="2000" b="1" u="sng" dirty="0" smtClean="0">
                <a:solidFill>
                  <a:srgbClr val="FF0000"/>
                </a:solidFill>
              </a:rPr>
              <a:t>Class Rank</a:t>
            </a:r>
            <a:r>
              <a:rPr lang="en-US" sz="2000" b="1" dirty="0" smtClean="0">
                <a:solidFill>
                  <a:srgbClr val="FF0000"/>
                </a:solidFill>
              </a:rPr>
              <a:t> </a:t>
            </a:r>
            <a:r>
              <a:rPr lang="en-US" sz="2000" b="1" dirty="0" smtClean="0"/>
              <a:t>– Based on overall numeric weighted average</a:t>
            </a:r>
          </a:p>
          <a:p>
            <a:pPr>
              <a:buFont typeface="Arial" pitchFamily="34" charset="0"/>
              <a:buChar char="•"/>
            </a:pPr>
            <a:endParaRPr lang="en-US" sz="2000" b="1" u="sng" dirty="0" smtClean="0"/>
          </a:p>
          <a:p>
            <a:pPr>
              <a:buFont typeface="Arial" pitchFamily="34" charset="0"/>
              <a:buChar char="•"/>
            </a:pPr>
            <a:r>
              <a:rPr lang="en-US" sz="2000" b="1" u="sng" dirty="0" smtClean="0">
                <a:solidFill>
                  <a:srgbClr val="FF0000"/>
                </a:solidFill>
              </a:rPr>
              <a:t>Extracurricular Activities</a:t>
            </a:r>
            <a:r>
              <a:rPr lang="en-US" sz="2000" b="1" dirty="0" smtClean="0">
                <a:solidFill>
                  <a:srgbClr val="FF0000"/>
                </a:solidFill>
              </a:rPr>
              <a:t> </a:t>
            </a:r>
            <a:r>
              <a:rPr lang="en-US" sz="2000" b="1" dirty="0" smtClean="0"/>
              <a:t>– Leadership and participation in clubs, service and sports can be particularly important to competitive colleges</a:t>
            </a:r>
            <a:endParaRPr lang="en-US" sz="2000" b="1" dirty="0"/>
          </a:p>
        </p:txBody>
      </p:sp>
      <p:pic>
        <p:nvPicPr>
          <p:cNvPr id="8" name="Picture 7" descr="ACS_Crest01.jpg"/>
          <p:cNvPicPr>
            <a:picLocks noChangeAspect="1"/>
          </p:cNvPicPr>
          <p:nvPr/>
        </p:nvPicPr>
        <p:blipFill>
          <a:blip r:embed="rId2" cstate="print"/>
          <a:stretch>
            <a:fillRect/>
          </a:stretch>
        </p:blipFill>
        <p:spPr>
          <a:xfrm>
            <a:off x="0" y="0"/>
            <a:ext cx="985652" cy="1365662"/>
          </a:xfrm>
          <a:prstGeom prst="rect">
            <a:avLst/>
          </a:prstGeom>
        </p:spPr>
      </p:pic>
    </p:spTree>
    <p:extLst>
      <p:ext uri="{BB962C8B-B14F-4D97-AF65-F5344CB8AC3E}">
        <p14:creationId xmlns="" xmlns:p14="http://schemas.microsoft.com/office/powerpoint/2010/main" val="222449580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4900" y="76200"/>
            <a:ext cx="9980682" cy="1138003"/>
          </a:xfrm>
        </p:spPr>
        <p:txBody>
          <a:bodyPr>
            <a:normAutofit/>
          </a:bodyPr>
          <a:lstStyle/>
          <a:p>
            <a:r>
              <a:rPr lang="en-US" b="1" dirty="0" smtClean="0">
                <a:solidFill>
                  <a:srgbClr val="000048"/>
                </a:solidFill>
              </a:rPr>
              <a:t/>
            </a:r>
            <a:br>
              <a:rPr lang="en-US" b="1" dirty="0" smtClean="0">
                <a:solidFill>
                  <a:srgbClr val="000048"/>
                </a:solidFill>
              </a:rPr>
            </a:br>
            <a:r>
              <a:rPr lang="en-US" b="1" dirty="0" smtClean="0">
                <a:solidFill>
                  <a:srgbClr val="000048"/>
                </a:solidFill>
              </a:rPr>
              <a:t>Focus/Target Your List </a:t>
            </a:r>
            <a:endParaRPr lang="en-US" dirty="0"/>
          </a:p>
        </p:txBody>
      </p:sp>
      <p:sp>
        <p:nvSpPr>
          <p:cNvPr id="4" name="Rectangle 5"/>
          <p:cNvSpPr>
            <a:spLocks noGrp="1" noChangeArrowheads="1"/>
          </p:cNvSpPr>
          <p:nvPr>
            <p:ph idx="1"/>
          </p:nvPr>
        </p:nvSpPr>
        <p:spPr bwMode="auto">
          <a:xfrm>
            <a:off x="239843" y="1300398"/>
            <a:ext cx="11662347" cy="5392245"/>
          </a:xfrm>
          <a:prstGeom prst="rect">
            <a:avLst/>
          </a:prstGeom>
          <a:noFill/>
          <a:ln w="9525">
            <a:noFill/>
            <a:miter lim="800000"/>
            <a:headEnd/>
            <a:tailEnd/>
          </a:ln>
        </p:spPr>
        <p:txBody>
          <a:bodyPr wrap="square">
            <a:spAutoFit/>
          </a:bodyPr>
          <a:lstStyle/>
          <a:p>
            <a:pPr algn="ctr" eaLnBrk="0" hangingPunct="0"/>
            <a:r>
              <a:rPr lang="en-US" b="1" dirty="0">
                <a:solidFill>
                  <a:srgbClr val="1B1B51"/>
                </a:solidFill>
              </a:rPr>
              <a:t>Narrow your list  of colleges – balance is key</a:t>
            </a:r>
          </a:p>
          <a:p>
            <a:pPr algn="ctr" eaLnBrk="0" hangingPunct="0"/>
            <a:r>
              <a:rPr lang="en-US" sz="1600" dirty="0">
                <a:solidFill>
                  <a:srgbClr val="1B1B51"/>
                </a:solidFill>
              </a:rPr>
              <a:t>View the school profiles, and compare the admissions data to your own academic record and test </a:t>
            </a:r>
            <a:r>
              <a:rPr lang="en-US" sz="1600" dirty="0" smtClean="0">
                <a:solidFill>
                  <a:srgbClr val="1B1B51"/>
                </a:solidFill>
              </a:rPr>
              <a:t>scores.</a:t>
            </a:r>
            <a:endParaRPr lang="en-US" sz="1600" dirty="0" smtClean="0"/>
          </a:p>
          <a:p>
            <a:pPr eaLnBrk="0" hangingPunct="0">
              <a:buFont typeface="Wingdings" pitchFamily="2" charset="2"/>
              <a:buChar char="Ø"/>
            </a:pPr>
            <a:r>
              <a:rPr lang="en-US" b="1" dirty="0" smtClean="0">
                <a:solidFill>
                  <a:srgbClr val="FF0000"/>
                </a:solidFill>
              </a:rPr>
              <a:t>Dream/Reach </a:t>
            </a:r>
            <a:r>
              <a:rPr lang="en-US" b="1" dirty="0">
                <a:solidFill>
                  <a:srgbClr val="FF0000"/>
                </a:solidFill>
              </a:rPr>
              <a:t>school (less than 30% chance of admission)</a:t>
            </a:r>
          </a:p>
          <a:p>
            <a:pPr eaLnBrk="0" hangingPunct="0">
              <a:buFont typeface="Wingdings" pitchFamily="2" charset="2"/>
              <a:buChar char="Ø"/>
            </a:pPr>
            <a:r>
              <a:rPr lang="en-US" b="1" dirty="0">
                <a:solidFill>
                  <a:srgbClr val="1B1B51"/>
                </a:solidFill>
              </a:rPr>
              <a:t>	</a:t>
            </a:r>
            <a:r>
              <a:rPr lang="en-US" b="1" dirty="0" smtClean="0">
                <a:solidFill>
                  <a:schemeClr val="tx2"/>
                </a:solidFill>
              </a:rPr>
              <a:t>Your </a:t>
            </a:r>
            <a:r>
              <a:rPr lang="en-US" b="1" dirty="0">
                <a:solidFill>
                  <a:schemeClr val="tx2"/>
                </a:solidFill>
              </a:rPr>
              <a:t>Academic Record/Test scores are below average</a:t>
            </a:r>
          </a:p>
          <a:p>
            <a:pPr eaLnBrk="0" hangingPunct="0">
              <a:buFont typeface="Wingdings" pitchFamily="2" charset="2"/>
              <a:buChar char="Ø"/>
            </a:pPr>
            <a:r>
              <a:rPr lang="en-US" b="1" dirty="0">
                <a:solidFill>
                  <a:schemeClr val="tx2"/>
                </a:solidFill>
              </a:rPr>
              <a:t>	</a:t>
            </a:r>
            <a:r>
              <a:rPr lang="en-US" b="1" dirty="0" smtClean="0">
                <a:solidFill>
                  <a:schemeClr val="tx2"/>
                </a:solidFill>
              </a:rPr>
              <a:t>For </a:t>
            </a:r>
            <a:r>
              <a:rPr lang="en-US" b="1" dirty="0">
                <a:solidFill>
                  <a:schemeClr val="tx2"/>
                </a:solidFill>
              </a:rPr>
              <a:t>highly selective schools, your scores may meet or be above </a:t>
            </a:r>
            <a:r>
              <a:rPr lang="en-US" b="1" dirty="0" smtClean="0">
                <a:solidFill>
                  <a:schemeClr val="tx2"/>
                </a:solidFill>
              </a:rPr>
              <a:t>avg.</a:t>
            </a:r>
            <a:endParaRPr lang="en-US" b="1" dirty="0">
              <a:solidFill>
                <a:schemeClr val="tx2"/>
              </a:solidFill>
            </a:endParaRPr>
          </a:p>
          <a:p>
            <a:pPr eaLnBrk="0" hangingPunct="0">
              <a:buFont typeface="Wingdings" pitchFamily="2" charset="2"/>
              <a:buChar char="Ø"/>
            </a:pPr>
            <a:r>
              <a:rPr lang="en-US" b="1" dirty="0" smtClean="0">
                <a:solidFill>
                  <a:srgbClr val="FF0000"/>
                </a:solidFill>
              </a:rPr>
              <a:t>Good </a:t>
            </a:r>
            <a:r>
              <a:rPr lang="en-US" b="1" dirty="0">
                <a:solidFill>
                  <a:srgbClr val="FF0000"/>
                </a:solidFill>
              </a:rPr>
              <a:t>Fit/Target school (30%-60% chance of admission)</a:t>
            </a:r>
          </a:p>
          <a:p>
            <a:pPr eaLnBrk="0" hangingPunct="0">
              <a:buFont typeface="Wingdings" pitchFamily="2" charset="2"/>
              <a:buChar char="Ø"/>
            </a:pPr>
            <a:r>
              <a:rPr lang="en-US" b="1" dirty="0">
                <a:solidFill>
                  <a:srgbClr val="1B1B51"/>
                </a:solidFill>
              </a:rPr>
              <a:t>	</a:t>
            </a:r>
            <a:r>
              <a:rPr lang="en-US" b="1" dirty="0" smtClean="0">
                <a:solidFill>
                  <a:srgbClr val="1B1B51"/>
                </a:solidFill>
              </a:rPr>
              <a:t>Y</a:t>
            </a:r>
            <a:r>
              <a:rPr lang="en-US" b="1" dirty="0" smtClean="0">
                <a:solidFill>
                  <a:schemeClr val="tx2"/>
                </a:solidFill>
              </a:rPr>
              <a:t>our </a:t>
            </a:r>
            <a:r>
              <a:rPr lang="en-US" b="1" dirty="0">
                <a:solidFill>
                  <a:schemeClr val="tx2"/>
                </a:solidFill>
              </a:rPr>
              <a:t>Academic Record/Test Scores are in line with average</a:t>
            </a:r>
          </a:p>
          <a:p>
            <a:pPr eaLnBrk="0" hangingPunct="0">
              <a:buFont typeface="Wingdings" pitchFamily="2" charset="2"/>
              <a:buChar char="Ø"/>
            </a:pPr>
            <a:r>
              <a:rPr lang="en-US" b="1" dirty="0" smtClean="0">
                <a:solidFill>
                  <a:srgbClr val="FF0000"/>
                </a:solidFill>
              </a:rPr>
              <a:t>Safety </a:t>
            </a:r>
            <a:r>
              <a:rPr lang="en-US" b="1" dirty="0">
                <a:solidFill>
                  <a:srgbClr val="FF0000"/>
                </a:solidFill>
              </a:rPr>
              <a:t>school (greater than 60% chance of admission)</a:t>
            </a:r>
          </a:p>
          <a:p>
            <a:pPr eaLnBrk="0" hangingPunct="0">
              <a:buFont typeface="Wingdings" pitchFamily="2" charset="2"/>
              <a:buChar char="Ø"/>
            </a:pPr>
            <a:r>
              <a:rPr lang="en-US" b="1" dirty="0">
                <a:solidFill>
                  <a:srgbClr val="1B1B51"/>
                </a:solidFill>
              </a:rPr>
              <a:t>	</a:t>
            </a:r>
            <a:r>
              <a:rPr lang="en-US" b="1" dirty="0" smtClean="0">
                <a:solidFill>
                  <a:schemeClr val="tx2"/>
                </a:solidFill>
              </a:rPr>
              <a:t>Your </a:t>
            </a:r>
            <a:r>
              <a:rPr lang="en-US" b="1" dirty="0">
                <a:solidFill>
                  <a:schemeClr val="tx2"/>
                </a:solidFill>
              </a:rPr>
              <a:t>Academic Record/Test Scores are above average</a:t>
            </a:r>
          </a:p>
          <a:p>
            <a:pPr eaLnBrk="0" hangingPunct="0">
              <a:buFont typeface="Wingdings" pitchFamily="2" charset="2"/>
              <a:buChar char="Ø"/>
            </a:pPr>
            <a:r>
              <a:rPr lang="en-US" dirty="0"/>
              <a:t> 	</a:t>
            </a:r>
            <a:r>
              <a:rPr lang="en-US" b="1" dirty="0" smtClean="0">
                <a:solidFill>
                  <a:schemeClr val="tx2"/>
                </a:solidFill>
              </a:rPr>
              <a:t>You </a:t>
            </a:r>
            <a:r>
              <a:rPr lang="en-US" b="1" dirty="0">
                <a:solidFill>
                  <a:schemeClr val="tx2"/>
                </a:solidFill>
              </a:rPr>
              <a:t>need one at least one safety school </a:t>
            </a:r>
          </a:p>
          <a:p>
            <a:pPr eaLnBrk="0" hangingPunct="0">
              <a:buFont typeface="Wingdings" pitchFamily="2" charset="2"/>
              <a:buChar char="Ø"/>
            </a:pPr>
            <a:r>
              <a:rPr lang="en-US" b="1" dirty="0">
                <a:solidFill>
                  <a:schemeClr val="tx2"/>
                </a:solidFill>
              </a:rPr>
              <a:t>	</a:t>
            </a:r>
            <a:r>
              <a:rPr lang="en-US" b="1" dirty="0" smtClean="0">
                <a:solidFill>
                  <a:schemeClr val="tx2"/>
                </a:solidFill>
              </a:rPr>
              <a:t>Highly </a:t>
            </a:r>
            <a:r>
              <a:rPr lang="en-US" b="1" dirty="0">
                <a:solidFill>
                  <a:schemeClr val="tx2"/>
                </a:solidFill>
              </a:rPr>
              <a:t>selective school should never be considered </a:t>
            </a:r>
            <a:r>
              <a:rPr lang="en-US" b="1" dirty="0" smtClean="0">
                <a:solidFill>
                  <a:schemeClr val="tx2"/>
                </a:solidFill>
              </a:rPr>
              <a:t>safety</a:t>
            </a:r>
            <a:endParaRPr lang="en-US" b="1" dirty="0">
              <a:solidFill>
                <a:schemeClr val="tx2"/>
              </a:solidFill>
            </a:endParaRPr>
          </a:p>
        </p:txBody>
      </p:sp>
      <p:pic>
        <p:nvPicPr>
          <p:cNvPr id="5" name="Picture 4" descr="ACS_Crest01.jpg"/>
          <p:cNvPicPr>
            <a:picLocks noChangeAspect="1"/>
          </p:cNvPicPr>
          <p:nvPr/>
        </p:nvPicPr>
        <p:blipFill>
          <a:blip r:embed="rId2" cstate="print"/>
          <a:stretch>
            <a:fillRect/>
          </a:stretch>
        </p:blipFill>
        <p:spPr>
          <a:xfrm>
            <a:off x="0" y="0"/>
            <a:ext cx="985652" cy="1365662"/>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1"/>
          </p:nvPr>
        </p:nvSpPr>
        <p:spPr bwMode="auto">
          <a:xfrm>
            <a:off x="1016000" y="3581401"/>
            <a:ext cx="10566400" cy="2697163"/>
          </a:xfrm>
          <a:noFill/>
          <a:ln>
            <a:miter lim="800000"/>
            <a:headEnd/>
            <a:tailEnd/>
          </a:ln>
        </p:spPr>
        <p:txBody>
          <a:bodyPr vert="horz" wrap="square" lIns="91440" tIns="45720" rIns="91440" bIns="45720" numCol="1" anchor="t" anchorCtr="0" compatLnSpc="1">
            <a:prstTxWarp prst="textNoShape">
              <a:avLst/>
            </a:prstTxWarp>
          </a:bodyPr>
          <a:lstStyle/>
          <a:p>
            <a:pPr eaLnBrk="1" hangingPunct="1">
              <a:buFont typeface="Wingdings" pitchFamily="2" charset="2"/>
              <a:buNone/>
            </a:pPr>
            <a:r>
              <a:rPr lang="en-US" sz="1600" smtClean="0">
                <a:solidFill>
                  <a:srgbClr val="1B1B51"/>
                </a:solidFill>
              </a:rPr>
              <a:t>      </a:t>
            </a:r>
            <a:endParaRPr lang="en-US" sz="1800" smtClean="0"/>
          </a:p>
          <a:p>
            <a:pPr eaLnBrk="1" hangingPunct="1">
              <a:buFont typeface="Wingdings" pitchFamily="2" charset="2"/>
              <a:buNone/>
            </a:pPr>
            <a:r>
              <a:rPr lang="en-US" sz="1600" smtClean="0"/>
              <a:t>  </a:t>
            </a:r>
          </a:p>
          <a:p>
            <a:pPr eaLnBrk="1" hangingPunct="1">
              <a:buFont typeface="Wingdings" pitchFamily="2" charset="2"/>
              <a:buNone/>
            </a:pPr>
            <a:endParaRPr lang="en-US" sz="1600" smtClean="0"/>
          </a:p>
        </p:txBody>
      </p:sp>
      <p:sp>
        <p:nvSpPr>
          <p:cNvPr id="28675" name="Rectangle 4"/>
          <p:cNvSpPr>
            <a:spLocks noChangeArrowheads="1"/>
          </p:cNvSpPr>
          <p:nvPr/>
        </p:nvSpPr>
        <p:spPr bwMode="auto">
          <a:xfrm>
            <a:off x="1016000" y="3505201"/>
            <a:ext cx="9956800" cy="2862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285750" indent="-285750">
              <a:buFont typeface="Arial" pitchFamily="34" charset="0"/>
              <a:buChar char="•"/>
              <a:defRPr/>
            </a:pPr>
            <a:r>
              <a:rPr lang="en-US" b="1" dirty="0">
                <a:solidFill>
                  <a:schemeClr val="accent5">
                    <a:lumMod val="50000"/>
                  </a:schemeClr>
                </a:solidFill>
              </a:rPr>
              <a:t>Tuition is paid through local system funds. Additional expenses may                </a:t>
            </a:r>
          </a:p>
          <a:p>
            <a:pPr>
              <a:defRPr/>
            </a:pPr>
            <a:r>
              <a:rPr lang="en-US" b="1" dirty="0">
                <a:solidFill>
                  <a:schemeClr val="accent5">
                    <a:lumMod val="50000"/>
                  </a:schemeClr>
                </a:solidFill>
              </a:rPr>
              <a:t>    be covered     </a:t>
            </a:r>
          </a:p>
          <a:p>
            <a:pPr>
              <a:buFontTx/>
              <a:buChar char="-"/>
              <a:defRPr/>
            </a:pPr>
            <a:endParaRPr lang="en-US" b="1" dirty="0">
              <a:solidFill>
                <a:schemeClr val="accent5">
                  <a:lumMod val="50000"/>
                </a:schemeClr>
              </a:solidFill>
            </a:endParaRPr>
          </a:p>
          <a:p>
            <a:pPr marL="285750" indent="-285750">
              <a:buFont typeface="Arial" pitchFamily="34" charset="0"/>
              <a:buChar char="•"/>
              <a:defRPr/>
            </a:pPr>
            <a:r>
              <a:rPr lang="en-US" b="1" dirty="0">
                <a:solidFill>
                  <a:schemeClr val="accent5">
                    <a:lumMod val="50000"/>
                  </a:schemeClr>
                </a:solidFill>
              </a:rPr>
              <a:t>Students can live on campus or commute but are responsible for    </a:t>
            </a:r>
          </a:p>
          <a:p>
            <a:pPr>
              <a:defRPr/>
            </a:pPr>
            <a:r>
              <a:rPr lang="en-US" b="1" dirty="0">
                <a:solidFill>
                  <a:schemeClr val="accent5">
                    <a:lumMod val="50000"/>
                  </a:schemeClr>
                </a:solidFill>
              </a:rPr>
              <a:t>    these expenses</a:t>
            </a:r>
          </a:p>
          <a:p>
            <a:pPr>
              <a:defRPr/>
            </a:pPr>
            <a:endParaRPr lang="en-US" b="1" dirty="0">
              <a:solidFill>
                <a:schemeClr val="accent5">
                  <a:lumMod val="50000"/>
                </a:schemeClr>
              </a:solidFill>
            </a:endParaRPr>
          </a:p>
          <a:p>
            <a:pPr marL="285750" indent="-285750">
              <a:buFont typeface="Arial" pitchFamily="34" charset="0"/>
              <a:buChar char="•"/>
              <a:defRPr/>
            </a:pPr>
            <a:r>
              <a:rPr lang="en-US" b="1" dirty="0">
                <a:solidFill>
                  <a:schemeClr val="accent5">
                    <a:lumMod val="50000"/>
                  </a:schemeClr>
                </a:solidFill>
              </a:rPr>
              <a:t>All high school End of Course Tests and Georgia High School</a:t>
            </a:r>
          </a:p>
          <a:p>
            <a:pPr>
              <a:defRPr/>
            </a:pPr>
            <a:r>
              <a:rPr lang="en-US" b="1" dirty="0">
                <a:solidFill>
                  <a:schemeClr val="accent5">
                    <a:lumMod val="50000"/>
                  </a:schemeClr>
                </a:solidFill>
              </a:rPr>
              <a:t>    Graduation Testing requirements must be met</a:t>
            </a:r>
          </a:p>
          <a:p>
            <a:pPr>
              <a:defRPr/>
            </a:pPr>
            <a:endParaRPr lang="en-US" b="1" dirty="0">
              <a:solidFill>
                <a:schemeClr val="accent5">
                  <a:lumMod val="50000"/>
                </a:schemeClr>
              </a:solidFill>
            </a:endParaRPr>
          </a:p>
          <a:p>
            <a:pPr marL="285750" indent="-285750">
              <a:buFont typeface="Arial" pitchFamily="34" charset="0"/>
              <a:buChar char="•"/>
              <a:defRPr/>
            </a:pPr>
            <a:r>
              <a:rPr lang="en-US" b="1" dirty="0">
                <a:solidFill>
                  <a:schemeClr val="accent5">
                    <a:lumMod val="50000"/>
                  </a:schemeClr>
                </a:solidFill>
              </a:rPr>
              <a:t>Classes do not count against the HOPE Scholarship or Grant hours</a:t>
            </a:r>
          </a:p>
        </p:txBody>
      </p:sp>
      <p:sp>
        <p:nvSpPr>
          <p:cNvPr id="28676" name="Text Box 5"/>
          <p:cNvSpPr txBox="1">
            <a:spLocks noChangeArrowheads="1"/>
          </p:cNvSpPr>
          <p:nvPr/>
        </p:nvSpPr>
        <p:spPr bwMode="auto">
          <a:xfrm>
            <a:off x="711201" y="1524001"/>
            <a:ext cx="10689167" cy="1477963"/>
          </a:xfrm>
          <a:prstGeom prst="rect">
            <a:avLst/>
          </a:prstGeom>
          <a:solidFill>
            <a:schemeClr val="bg2">
              <a:lumMod val="50000"/>
            </a:schemeClr>
          </a:solidFill>
          <a:ln w="38100">
            <a:solidFill>
              <a:srgbClr val="1B1B51"/>
            </a:solidFill>
            <a:miter lim="800000"/>
            <a:headEnd/>
            <a:tailEnd/>
          </a:ln>
        </p:spPr>
        <p:txBody>
          <a:bodyPr>
            <a:spAutoFit/>
          </a:bodyPr>
          <a:lstStyle/>
          <a:p>
            <a:r>
              <a:rPr lang="en-US" b="1" dirty="0">
                <a:solidFill>
                  <a:schemeClr val="accent5">
                    <a:lumMod val="50000"/>
                  </a:schemeClr>
                </a:solidFill>
              </a:rPr>
              <a:t>A dual enrollment opportunity for students to attend a postsecondary institution full-time during their junior and/or senior year of high school</a:t>
            </a:r>
          </a:p>
          <a:p>
            <a:endParaRPr lang="en-US" b="1" dirty="0">
              <a:solidFill>
                <a:schemeClr val="accent5">
                  <a:lumMod val="50000"/>
                </a:schemeClr>
              </a:solidFill>
            </a:endParaRPr>
          </a:p>
          <a:p>
            <a:r>
              <a:rPr lang="en-US" b="1" dirty="0">
                <a:solidFill>
                  <a:schemeClr val="accent5">
                    <a:lumMod val="50000"/>
                  </a:schemeClr>
                </a:solidFill>
              </a:rPr>
              <a:t>Students will receive high school credit and college credit simultaneously while attending college classes on the college campus full time.  </a:t>
            </a:r>
          </a:p>
        </p:txBody>
      </p:sp>
      <p:sp>
        <p:nvSpPr>
          <p:cNvPr id="28677" name="Rectangle 6"/>
          <p:cNvSpPr>
            <a:spLocks noChangeArrowheads="1"/>
          </p:cNvSpPr>
          <p:nvPr/>
        </p:nvSpPr>
        <p:spPr bwMode="auto">
          <a:xfrm>
            <a:off x="137585" y="76200"/>
            <a:ext cx="11914716" cy="685800"/>
          </a:xfrm>
          <a:prstGeom prst="rect">
            <a:avLst/>
          </a:prstGeom>
          <a:noFill/>
          <a:ln w="9525" algn="ctr">
            <a:noFill/>
            <a:miter lim="800000"/>
            <a:headEnd/>
            <a:tailEnd/>
          </a:ln>
        </p:spPr>
        <p:txBody>
          <a:bodyPr/>
          <a:lstStyle/>
          <a:p>
            <a:pPr eaLnBrk="1" hangingPunct="1"/>
            <a:r>
              <a:rPr lang="en-US" sz="3200">
                <a:solidFill>
                  <a:srgbClr val="000048"/>
                </a:solidFill>
              </a:rPr>
              <a:t>Move on When Ready</a:t>
            </a:r>
          </a:p>
        </p:txBody>
      </p:sp>
      <p:sp>
        <p:nvSpPr>
          <p:cNvPr id="28678" name="Rectangle 8"/>
          <p:cNvSpPr>
            <a:spLocks noChangeArrowheads="1"/>
          </p:cNvSpPr>
          <p:nvPr/>
        </p:nvSpPr>
        <p:spPr bwMode="auto">
          <a:xfrm>
            <a:off x="0" y="0"/>
            <a:ext cx="12192000" cy="1066800"/>
          </a:xfrm>
          <a:prstGeom prst="rect">
            <a:avLst/>
          </a:prstGeom>
          <a:solidFill>
            <a:srgbClr val="DDDDDD"/>
          </a:solidFill>
          <a:ln w="9525">
            <a:noFill/>
            <a:miter lim="800000"/>
            <a:headEnd/>
            <a:tailEnd/>
          </a:ln>
        </p:spPr>
        <p:txBody>
          <a:bodyPr wrap="none" anchor="ctr"/>
          <a:lstStyle/>
          <a:p>
            <a:pPr algn="ctr"/>
            <a:r>
              <a:rPr lang="en-US" sz="3200" b="1" dirty="0"/>
              <a:t>Dual Enrollment</a:t>
            </a:r>
            <a:r>
              <a:rPr lang="en-US" b="1" dirty="0"/>
              <a:t> </a:t>
            </a:r>
            <a:endParaRPr lang="en-US" sz="3200" b="1" dirty="0"/>
          </a:p>
        </p:txBody>
      </p:sp>
      <p:pic>
        <p:nvPicPr>
          <p:cNvPr id="7" name="Picture 6" descr="ACS_Crest01.jpg"/>
          <p:cNvPicPr>
            <a:picLocks noChangeAspect="1"/>
          </p:cNvPicPr>
          <p:nvPr/>
        </p:nvPicPr>
        <p:blipFill>
          <a:blip r:embed="rId2" cstate="print"/>
          <a:stretch>
            <a:fillRect/>
          </a:stretch>
        </p:blipFill>
        <p:spPr>
          <a:xfrm>
            <a:off x="0" y="0"/>
            <a:ext cx="985652" cy="1365662"/>
          </a:xfrm>
          <a:prstGeom prst="rect">
            <a:avLst/>
          </a:prstGeom>
        </p:spPr>
      </p:pic>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a:r>
            <a:br>
              <a:rPr lang="en-US" b="1" dirty="0" smtClean="0"/>
            </a:br>
            <a:r>
              <a:rPr lang="en-US" sz="4400" b="1" dirty="0" smtClean="0"/>
              <a:t>College Admission Standards</a:t>
            </a:r>
            <a:endParaRPr lang="en-US" sz="4400" dirty="0"/>
          </a:p>
        </p:txBody>
      </p:sp>
      <p:sp>
        <p:nvSpPr>
          <p:cNvPr id="3" name="Rectangle 2"/>
          <p:cNvSpPr/>
          <p:nvPr/>
        </p:nvSpPr>
        <p:spPr>
          <a:xfrm>
            <a:off x="1304144" y="1543986"/>
            <a:ext cx="9683646" cy="5262979"/>
          </a:xfrm>
          <a:prstGeom prst="rect">
            <a:avLst/>
          </a:prstGeom>
        </p:spPr>
        <p:txBody>
          <a:bodyPr wrap="square">
            <a:spAutoFit/>
          </a:bodyPr>
          <a:lstStyle/>
          <a:p>
            <a:pPr>
              <a:lnSpc>
                <a:spcPct val="80000"/>
              </a:lnSpc>
            </a:pPr>
            <a:r>
              <a:rPr lang="en-US" sz="2800" b="1" u="sng" dirty="0" smtClean="0">
                <a:solidFill>
                  <a:srgbClr val="FF0000"/>
                </a:solidFill>
              </a:rPr>
              <a:t>College Application Essays</a:t>
            </a:r>
            <a:r>
              <a:rPr lang="en-US" sz="2800" b="1" dirty="0" smtClean="0">
                <a:solidFill>
                  <a:srgbClr val="FF0000"/>
                </a:solidFill>
              </a:rPr>
              <a:t> </a:t>
            </a:r>
            <a:r>
              <a:rPr lang="en-US" sz="2800" b="1" dirty="0" smtClean="0"/>
              <a:t>– Required essays on the college application are important because they demonstrate your writing ability and give the college more information about you. Please seek advice when writing an essay and make sure to proofread for errors</a:t>
            </a:r>
          </a:p>
          <a:p>
            <a:pPr>
              <a:lnSpc>
                <a:spcPct val="80000"/>
              </a:lnSpc>
            </a:pPr>
            <a:endParaRPr lang="en-US" sz="2800" b="1" dirty="0" smtClean="0"/>
          </a:p>
          <a:p>
            <a:pPr>
              <a:lnSpc>
                <a:spcPct val="80000"/>
              </a:lnSpc>
            </a:pPr>
            <a:r>
              <a:rPr lang="en-US" sz="2800" b="1" u="sng" dirty="0" smtClean="0">
                <a:solidFill>
                  <a:srgbClr val="FF0000"/>
                </a:solidFill>
              </a:rPr>
              <a:t>Letters of Recommendation</a:t>
            </a:r>
            <a:r>
              <a:rPr lang="en-US" sz="2800" b="1" dirty="0" smtClean="0">
                <a:solidFill>
                  <a:srgbClr val="FF0000"/>
                </a:solidFill>
              </a:rPr>
              <a:t> </a:t>
            </a:r>
            <a:r>
              <a:rPr lang="en-US" sz="2800" b="1" dirty="0" smtClean="0"/>
              <a:t>– Request teacher recommendation </a:t>
            </a:r>
            <a:r>
              <a:rPr lang="en-US" sz="2800" b="1" u="sng" dirty="0" smtClean="0"/>
              <a:t>three</a:t>
            </a:r>
            <a:r>
              <a:rPr lang="en-US" sz="2800" b="1" dirty="0" smtClean="0"/>
              <a:t> weeks before needed and counselor recommendation at least </a:t>
            </a:r>
            <a:r>
              <a:rPr lang="en-US" sz="2800" b="1" u="sng" dirty="0" smtClean="0"/>
              <a:t>three</a:t>
            </a:r>
            <a:r>
              <a:rPr lang="en-US" sz="2800" b="1" dirty="0" smtClean="0"/>
              <a:t> weeks prior to the college’s deadline</a:t>
            </a:r>
          </a:p>
          <a:p>
            <a:pPr>
              <a:lnSpc>
                <a:spcPct val="80000"/>
              </a:lnSpc>
            </a:pPr>
            <a:endParaRPr lang="en-US" sz="2800" b="1" u="sng" dirty="0" smtClean="0"/>
          </a:p>
          <a:p>
            <a:pPr>
              <a:lnSpc>
                <a:spcPct val="80000"/>
              </a:lnSpc>
            </a:pPr>
            <a:r>
              <a:rPr lang="en-US" sz="2800" b="1" u="sng" dirty="0" smtClean="0">
                <a:solidFill>
                  <a:srgbClr val="FF0000"/>
                </a:solidFill>
              </a:rPr>
              <a:t>Resume</a:t>
            </a:r>
            <a:r>
              <a:rPr lang="en-US" sz="2800" b="1" dirty="0" smtClean="0"/>
              <a:t> – Contains academic info., honors &amp; awards, extracurricular activities, work/volunteer experience, etc.</a:t>
            </a:r>
          </a:p>
          <a:p>
            <a:pPr>
              <a:lnSpc>
                <a:spcPct val="80000"/>
              </a:lnSpc>
            </a:pPr>
            <a:endParaRPr lang="en-US" sz="2800" b="1" dirty="0" smtClean="0">
              <a:solidFill>
                <a:srgbClr val="FF0000"/>
              </a:solidFill>
            </a:endParaRPr>
          </a:p>
          <a:p>
            <a:pPr>
              <a:lnSpc>
                <a:spcPct val="80000"/>
              </a:lnSpc>
            </a:pPr>
            <a:r>
              <a:rPr lang="en-US" sz="2800" b="1" u="sng" dirty="0" smtClean="0">
                <a:solidFill>
                  <a:srgbClr val="FF0000"/>
                </a:solidFill>
              </a:rPr>
              <a:t>Interviews</a:t>
            </a:r>
          </a:p>
        </p:txBody>
      </p:sp>
      <p:pic>
        <p:nvPicPr>
          <p:cNvPr id="4" name="Picture 3" descr="ACS_Crest01.jpg"/>
          <p:cNvPicPr>
            <a:picLocks noChangeAspect="1"/>
          </p:cNvPicPr>
          <p:nvPr/>
        </p:nvPicPr>
        <p:blipFill>
          <a:blip r:embed="rId2" cstate="print"/>
          <a:stretch>
            <a:fillRect/>
          </a:stretch>
        </p:blipFill>
        <p:spPr>
          <a:xfrm>
            <a:off x="0" y="0"/>
            <a:ext cx="985652" cy="1365662"/>
          </a:xfrm>
          <a:prstGeom prst="rect">
            <a:avLst/>
          </a:prstGeom>
        </p:spPr>
      </p:pic>
    </p:spTree>
    <p:extLst>
      <p:ext uri="{BB962C8B-B14F-4D97-AF65-F5344CB8AC3E}">
        <p14:creationId xmlns="" xmlns:p14="http://schemas.microsoft.com/office/powerpoint/2010/main" val="152700415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4400" dirty="0" smtClean="0"/>
              <a:t>College Entrance Exam</a:t>
            </a:r>
            <a:endParaRPr lang="en-US" sz="4400" dirty="0"/>
          </a:p>
        </p:txBody>
      </p:sp>
      <p:sp>
        <p:nvSpPr>
          <p:cNvPr id="7" name="Rectangle 6"/>
          <p:cNvSpPr/>
          <p:nvPr/>
        </p:nvSpPr>
        <p:spPr>
          <a:xfrm>
            <a:off x="1094282" y="1343773"/>
            <a:ext cx="10088380" cy="5324535"/>
          </a:xfrm>
          <a:prstGeom prst="rect">
            <a:avLst/>
          </a:prstGeom>
        </p:spPr>
        <p:txBody>
          <a:bodyPr wrap="square">
            <a:spAutoFit/>
          </a:bodyPr>
          <a:lstStyle/>
          <a:p>
            <a:pPr eaLnBrk="0" hangingPunct="0">
              <a:spcBef>
                <a:spcPct val="50000"/>
              </a:spcBef>
              <a:defRPr/>
            </a:pPr>
            <a:r>
              <a:rPr lang="en-US" sz="2000" b="1" u="sng" dirty="0" smtClean="0">
                <a:solidFill>
                  <a:srgbClr val="1B1B51"/>
                </a:solidFill>
              </a:rPr>
              <a:t>SAT I</a:t>
            </a:r>
            <a:r>
              <a:rPr lang="en-US" sz="2000" b="1" dirty="0" smtClean="0">
                <a:solidFill>
                  <a:srgbClr val="1B1B51"/>
                </a:solidFill>
              </a:rPr>
              <a:t>  </a:t>
            </a:r>
          </a:p>
          <a:p>
            <a:pPr eaLnBrk="0" hangingPunct="0">
              <a:defRPr/>
            </a:pPr>
            <a:r>
              <a:rPr lang="en-US" sz="2000" dirty="0" smtClean="0">
                <a:solidFill>
                  <a:srgbClr val="1B1B51"/>
                </a:solidFill>
              </a:rPr>
              <a:t>College admission test that measures students’ mathematical ability, critical reading knowledge, and writing skill.</a:t>
            </a:r>
            <a:r>
              <a:rPr lang="en-US" sz="2000" b="1" dirty="0" smtClean="0">
                <a:solidFill>
                  <a:srgbClr val="1B1B51"/>
                </a:solidFill>
              </a:rPr>
              <a:t> </a:t>
            </a:r>
          </a:p>
          <a:p>
            <a:pPr eaLnBrk="0" hangingPunct="0">
              <a:defRPr/>
            </a:pPr>
            <a:endParaRPr lang="en-US" sz="2000" b="1" dirty="0" smtClean="0">
              <a:solidFill>
                <a:srgbClr val="1B1B51"/>
              </a:solidFill>
            </a:endParaRPr>
          </a:p>
          <a:p>
            <a:pPr eaLnBrk="0" hangingPunct="0">
              <a:defRPr/>
            </a:pPr>
            <a:r>
              <a:rPr lang="en-US" sz="2000" b="1" u="sng" dirty="0" smtClean="0">
                <a:solidFill>
                  <a:srgbClr val="1B1B51"/>
                </a:solidFill>
              </a:rPr>
              <a:t>SAT Subject Tests</a:t>
            </a:r>
            <a:r>
              <a:rPr lang="en-US" sz="2000" b="1" dirty="0" smtClean="0">
                <a:solidFill>
                  <a:srgbClr val="1B1B51"/>
                </a:solidFill>
              </a:rPr>
              <a:t> </a:t>
            </a:r>
          </a:p>
          <a:p>
            <a:pPr eaLnBrk="0" hangingPunct="0">
              <a:defRPr/>
            </a:pPr>
            <a:r>
              <a:rPr lang="en-US" sz="2000" dirty="0" smtClean="0">
                <a:solidFill>
                  <a:srgbClr val="1B1B51"/>
                </a:solidFill>
              </a:rPr>
              <a:t>One-hour tests offered in subjects such as English, foreign language, science, history, and mathematics. </a:t>
            </a:r>
            <a:r>
              <a:rPr lang="en-US" sz="2000" dirty="0" smtClean="0">
                <a:ln>
                  <a:solidFill>
                    <a:srgbClr val="FF0000"/>
                  </a:solidFill>
                </a:ln>
                <a:solidFill>
                  <a:srgbClr val="1B1B51"/>
                </a:solidFill>
              </a:rPr>
              <a:t>Some colleges require the SAT II test(s) &amp; students should check with each college to determine whether it is necessary to take the SAT II(s). </a:t>
            </a:r>
          </a:p>
          <a:p>
            <a:pPr eaLnBrk="0" hangingPunct="0">
              <a:defRPr/>
            </a:pPr>
            <a:endParaRPr lang="en-US" sz="2000" b="1" dirty="0" smtClean="0">
              <a:solidFill>
                <a:srgbClr val="1B1B51"/>
              </a:solidFill>
            </a:endParaRPr>
          </a:p>
          <a:p>
            <a:pPr eaLnBrk="0" hangingPunct="0">
              <a:defRPr/>
            </a:pPr>
            <a:r>
              <a:rPr lang="en-US" sz="2000" b="1" u="sng" dirty="0" smtClean="0">
                <a:solidFill>
                  <a:srgbClr val="1B1B51"/>
                </a:solidFill>
              </a:rPr>
              <a:t>American College Testing Program (ACT) </a:t>
            </a:r>
          </a:p>
          <a:p>
            <a:pPr eaLnBrk="0" hangingPunct="0">
              <a:defRPr/>
            </a:pPr>
            <a:r>
              <a:rPr lang="en-US" sz="2000" dirty="0" smtClean="0">
                <a:solidFill>
                  <a:srgbClr val="1B1B51"/>
                </a:solidFill>
              </a:rPr>
              <a:t>College admission test which measures aptitude and skill in English, math, reading, natural sciences, and writing. </a:t>
            </a:r>
          </a:p>
          <a:p>
            <a:pPr eaLnBrk="0" hangingPunct="0">
              <a:defRPr/>
            </a:pPr>
            <a:endParaRPr lang="en-US" sz="2000" b="1" dirty="0" smtClean="0">
              <a:solidFill>
                <a:srgbClr val="1B1B51"/>
              </a:solidFill>
            </a:endParaRPr>
          </a:p>
          <a:p>
            <a:pPr eaLnBrk="0" hangingPunct="0">
              <a:defRPr/>
            </a:pPr>
            <a:r>
              <a:rPr lang="en-US" sz="2000" b="1" u="sng" dirty="0" smtClean="0">
                <a:solidFill>
                  <a:srgbClr val="1B1B51"/>
                </a:solidFill>
              </a:rPr>
              <a:t>Test Registration</a:t>
            </a:r>
          </a:p>
          <a:p>
            <a:pPr eaLnBrk="0" hangingPunct="0">
              <a:defRPr/>
            </a:pPr>
            <a:r>
              <a:rPr lang="en-US" sz="2000" b="1" dirty="0" smtClean="0">
                <a:solidFill>
                  <a:srgbClr val="1B1B51"/>
                </a:solidFill>
              </a:rPr>
              <a:t>SAT			</a:t>
            </a:r>
            <a:r>
              <a:rPr lang="en-US" sz="2000" b="1" dirty="0" smtClean="0">
                <a:solidFill>
                  <a:srgbClr val="1B1B51"/>
                </a:solidFill>
                <a:hlinkClick r:id="rId2"/>
              </a:rPr>
              <a:t>www.collegeboard.com</a:t>
            </a:r>
            <a:endParaRPr lang="en-US" sz="2000" b="1" dirty="0" smtClean="0">
              <a:solidFill>
                <a:srgbClr val="1B1B51"/>
              </a:solidFill>
            </a:endParaRPr>
          </a:p>
          <a:p>
            <a:pPr eaLnBrk="0" hangingPunct="0">
              <a:defRPr/>
            </a:pPr>
            <a:r>
              <a:rPr lang="en-US" sz="2000" b="1" dirty="0" smtClean="0">
                <a:solidFill>
                  <a:srgbClr val="1B1B51"/>
                </a:solidFill>
              </a:rPr>
              <a:t>ACT			</a:t>
            </a:r>
            <a:r>
              <a:rPr lang="en-US" sz="2000" b="1" dirty="0" smtClean="0">
                <a:solidFill>
                  <a:srgbClr val="1B1B51"/>
                </a:solidFill>
                <a:hlinkClick r:id="rId3"/>
              </a:rPr>
              <a:t>www.act.org</a:t>
            </a:r>
            <a:endParaRPr lang="en-US" sz="2000" b="1" dirty="0" smtClean="0">
              <a:solidFill>
                <a:srgbClr val="1B1B51"/>
              </a:solidFill>
            </a:endParaRPr>
          </a:p>
          <a:p>
            <a:pPr eaLnBrk="0" hangingPunct="0">
              <a:defRPr/>
            </a:pPr>
            <a:r>
              <a:rPr lang="en-US" sz="2000" b="1" dirty="0" smtClean="0">
                <a:solidFill>
                  <a:srgbClr val="1B1B51"/>
                </a:solidFill>
              </a:rPr>
              <a:t>High School Code  	</a:t>
            </a:r>
            <a:r>
              <a:rPr lang="en-US" sz="2000" b="1" u="sng" dirty="0" smtClean="0">
                <a:solidFill>
                  <a:srgbClr val="FF0000"/>
                </a:solidFill>
              </a:rPr>
              <a:t>110125</a:t>
            </a:r>
            <a:endParaRPr lang="en-US" sz="2000" b="1" u="sng" dirty="0">
              <a:solidFill>
                <a:srgbClr val="FF0000"/>
              </a:solidFill>
            </a:endParaRPr>
          </a:p>
        </p:txBody>
      </p:sp>
      <p:pic>
        <p:nvPicPr>
          <p:cNvPr id="8" name="Picture 7" descr="ACS_Crest01.jpg"/>
          <p:cNvPicPr>
            <a:picLocks noChangeAspect="1"/>
          </p:cNvPicPr>
          <p:nvPr/>
        </p:nvPicPr>
        <p:blipFill>
          <a:blip r:embed="rId4" cstate="print"/>
          <a:stretch>
            <a:fillRect/>
          </a:stretch>
        </p:blipFill>
        <p:spPr>
          <a:xfrm>
            <a:off x="0" y="0"/>
            <a:ext cx="985652" cy="1365662"/>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0"/>
            <a:ext cx="12192000" cy="762000"/>
          </a:xfrm>
          <a:prstGeom prst="rect">
            <a:avLst/>
          </a:prstGeom>
          <a:solidFill>
            <a:srgbClr val="DDDDDD"/>
          </a:solidFill>
          <a:ln w="9525">
            <a:noFill/>
            <a:miter lim="800000"/>
            <a:headEnd/>
            <a:tailEnd/>
          </a:ln>
        </p:spPr>
        <p:txBody>
          <a:bodyPr wrap="none" anchor="ctr"/>
          <a:lstStyle/>
          <a:p>
            <a:endParaRPr lang="en-US"/>
          </a:p>
        </p:txBody>
      </p:sp>
      <p:sp>
        <p:nvSpPr>
          <p:cNvPr id="34819" name="Rectangle 3"/>
          <p:cNvSpPr>
            <a:spLocks noChangeArrowheads="1"/>
          </p:cNvSpPr>
          <p:nvPr/>
        </p:nvSpPr>
        <p:spPr bwMode="auto">
          <a:xfrm>
            <a:off x="0" y="0"/>
            <a:ext cx="12192000" cy="762000"/>
          </a:xfrm>
          <a:prstGeom prst="rect">
            <a:avLst/>
          </a:prstGeom>
          <a:solidFill>
            <a:schemeClr val="bg2">
              <a:lumMod val="25000"/>
              <a:lumOff val="75000"/>
            </a:schemeClr>
          </a:solidFill>
          <a:ln>
            <a:noFill/>
          </a:ln>
        </p:spPr>
        <p:txBody>
          <a:bodyPr/>
          <a:lstStyle/>
          <a:p>
            <a:pPr algn="ctr" eaLnBrk="1" hangingPunct="1">
              <a:defRPr/>
            </a:pPr>
            <a:r>
              <a:rPr lang="en-US" sz="3200" b="1" dirty="0"/>
              <a:t>NCAA Initial-Eligibility Clearinghouse</a:t>
            </a:r>
          </a:p>
        </p:txBody>
      </p:sp>
      <p:sp>
        <p:nvSpPr>
          <p:cNvPr id="29700" name="Rectangle 4"/>
          <p:cNvSpPr>
            <a:spLocks noChangeArrowheads="1"/>
          </p:cNvSpPr>
          <p:nvPr/>
        </p:nvSpPr>
        <p:spPr bwMode="auto">
          <a:xfrm>
            <a:off x="586282" y="644578"/>
            <a:ext cx="10668000" cy="4878259"/>
          </a:xfrm>
          <a:prstGeom prst="rect">
            <a:avLst/>
          </a:prstGeom>
          <a:noFill/>
          <a:ln w="9525">
            <a:noFill/>
            <a:miter lim="800000"/>
            <a:headEnd/>
            <a:tailEnd/>
          </a:ln>
        </p:spPr>
        <p:txBody>
          <a:bodyPr wrap="square">
            <a:spAutoFit/>
          </a:bodyPr>
          <a:lstStyle/>
          <a:p>
            <a:pPr algn="ctr">
              <a:spcBef>
                <a:spcPct val="50000"/>
              </a:spcBef>
            </a:pPr>
            <a:r>
              <a:rPr lang="en-US" sz="2000" dirty="0" err="1" smtClean="0">
                <a:solidFill>
                  <a:srgbClr val="000048"/>
                </a:solidFill>
              </a:rPr>
              <a:t>IfI</a:t>
            </a:r>
            <a:r>
              <a:rPr lang="en-US" sz="2000" dirty="0" smtClean="0">
                <a:solidFill>
                  <a:srgbClr val="000048"/>
                </a:solidFill>
              </a:rPr>
              <a:t>  </a:t>
            </a:r>
            <a:r>
              <a:rPr lang="en-US" sz="2000" dirty="0" smtClean="0">
                <a:solidFill>
                  <a:schemeClr val="accent5">
                    <a:lumMod val="50000"/>
                  </a:schemeClr>
                </a:solidFill>
              </a:rPr>
              <a:t>If you are </a:t>
            </a:r>
            <a:r>
              <a:rPr lang="en-US" sz="2000" dirty="0">
                <a:solidFill>
                  <a:schemeClr val="accent5">
                    <a:lumMod val="50000"/>
                  </a:schemeClr>
                </a:solidFill>
              </a:rPr>
              <a:t>planning on participating in intercollegiate athletics at an NCAA Division I or II </a:t>
            </a:r>
            <a:endParaRPr lang="en-US" sz="2000" dirty="0" smtClean="0">
              <a:solidFill>
                <a:schemeClr val="accent5">
                  <a:lumMod val="50000"/>
                </a:schemeClr>
              </a:solidFill>
            </a:endParaRPr>
          </a:p>
          <a:p>
            <a:pPr algn="ctr">
              <a:spcBef>
                <a:spcPct val="50000"/>
              </a:spcBef>
            </a:pPr>
            <a:endParaRPr lang="en-US" sz="2000" dirty="0" smtClean="0">
              <a:solidFill>
                <a:srgbClr val="000048"/>
              </a:solidFill>
            </a:endParaRPr>
          </a:p>
          <a:p>
            <a:pPr algn="ctr">
              <a:spcBef>
                <a:spcPct val="50000"/>
              </a:spcBef>
            </a:pPr>
            <a:r>
              <a:rPr lang="en-US" sz="2000" dirty="0" smtClean="0">
                <a:solidFill>
                  <a:schemeClr val="accent5">
                    <a:lumMod val="50000"/>
                  </a:schemeClr>
                </a:solidFill>
              </a:rPr>
              <a:t>institution </a:t>
            </a:r>
            <a:r>
              <a:rPr lang="en-US" sz="2000" dirty="0">
                <a:solidFill>
                  <a:schemeClr val="accent5">
                    <a:lumMod val="50000"/>
                  </a:schemeClr>
                </a:solidFill>
              </a:rPr>
              <a:t>you must register with the NCAA Initial-Eligibility Clearinghouse  </a:t>
            </a:r>
            <a:r>
              <a:rPr lang="en-US" sz="2000" dirty="0" smtClean="0">
                <a:solidFill>
                  <a:schemeClr val="accent5">
                    <a:lumMod val="50000"/>
                  </a:schemeClr>
                </a:solidFill>
              </a:rPr>
              <a:t>  </a:t>
            </a:r>
            <a:endParaRPr lang="en-US" sz="2000" dirty="0">
              <a:solidFill>
                <a:schemeClr val="accent5">
                  <a:lumMod val="50000"/>
                </a:schemeClr>
              </a:solidFill>
            </a:endParaRPr>
          </a:p>
          <a:p>
            <a:pPr algn="ctr">
              <a:spcBef>
                <a:spcPct val="50000"/>
              </a:spcBef>
              <a:buFontTx/>
              <a:buChar char="•"/>
            </a:pPr>
            <a:r>
              <a:rPr lang="en-US" sz="2000" b="1" dirty="0">
                <a:solidFill>
                  <a:schemeClr val="accent5">
                    <a:lumMod val="50000"/>
                  </a:schemeClr>
                </a:solidFill>
              </a:rPr>
              <a:t>  Access the registration materials by visiting the NCAA website </a:t>
            </a:r>
            <a:r>
              <a:rPr lang="en-US" sz="2000" b="1" dirty="0">
                <a:solidFill>
                  <a:schemeClr val="accent5">
                    <a:lumMod val="50000"/>
                  </a:schemeClr>
                </a:solidFill>
                <a:hlinkClick r:id="rId2"/>
              </a:rPr>
              <a:t>www.ncaaclearinghouse.net</a:t>
            </a:r>
            <a:r>
              <a:rPr lang="en-US" sz="2000" b="1" dirty="0">
                <a:solidFill>
                  <a:schemeClr val="accent5">
                    <a:lumMod val="50000"/>
                  </a:schemeClr>
                </a:solidFill>
              </a:rPr>
              <a:t>     </a:t>
            </a:r>
          </a:p>
          <a:p>
            <a:pPr algn="ctr">
              <a:spcBef>
                <a:spcPct val="50000"/>
              </a:spcBef>
              <a:buFontTx/>
              <a:buChar char="•"/>
            </a:pPr>
            <a:r>
              <a:rPr lang="en-US" sz="2000" dirty="0">
                <a:solidFill>
                  <a:schemeClr val="accent5">
                    <a:lumMod val="50000"/>
                  </a:schemeClr>
                </a:solidFill>
              </a:rPr>
              <a:t>  When taking the SAT/ACT, enter </a:t>
            </a:r>
            <a:r>
              <a:rPr lang="en-US" sz="2000" u="sng" dirty="0">
                <a:solidFill>
                  <a:srgbClr val="FF0000"/>
                </a:solidFill>
              </a:rPr>
              <a:t>9999</a:t>
            </a:r>
            <a:r>
              <a:rPr lang="en-US" sz="2000" dirty="0">
                <a:solidFill>
                  <a:srgbClr val="FF0000"/>
                </a:solidFill>
              </a:rPr>
              <a:t> </a:t>
            </a:r>
            <a:r>
              <a:rPr lang="en-US" sz="2000" dirty="0">
                <a:solidFill>
                  <a:schemeClr val="accent5">
                    <a:lumMod val="50000"/>
                  </a:schemeClr>
                </a:solidFill>
              </a:rPr>
              <a:t>for scores to be sent to NCAA </a:t>
            </a:r>
          </a:p>
          <a:p>
            <a:pPr algn="ctr">
              <a:spcBef>
                <a:spcPct val="50000"/>
              </a:spcBef>
              <a:buFontTx/>
              <a:buChar char="•"/>
            </a:pPr>
            <a:endParaRPr lang="en-US" sz="2000" dirty="0">
              <a:solidFill>
                <a:schemeClr val="accent5">
                  <a:lumMod val="50000"/>
                </a:schemeClr>
              </a:solidFill>
            </a:endParaRPr>
          </a:p>
          <a:p>
            <a:pPr algn="ctr">
              <a:buFontTx/>
              <a:buChar char="•"/>
            </a:pPr>
            <a:r>
              <a:rPr lang="en-US" sz="2000" dirty="0">
                <a:solidFill>
                  <a:schemeClr val="accent5">
                    <a:lumMod val="50000"/>
                  </a:schemeClr>
                </a:solidFill>
              </a:rPr>
              <a:t>  Students and parents are responsible for determining </a:t>
            </a:r>
          </a:p>
          <a:p>
            <a:pPr algn="ctr"/>
            <a:r>
              <a:rPr lang="en-US" sz="2000" dirty="0">
                <a:solidFill>
                  <a:schemeClr val="accent5">
                    <a:lumMod val="50000"/>
                  </a:schemeClr>
                </a:solidFill>
              </a:rPr>
              <a:t>NCAA eligibility to Division I and Division II schools</a:t>
            </a:r>
          </a:p>
          <a:p>
            <a:pPr algn="ctr">
              <a:buFontTx/>
              <a:buChar char="•"/>
            </a:pPr>
            <a:endParaRPr lang="en-US" sz="2000" dirty="0">
              <a:solidFill>
                <a:srgbClr val="1B1B51"/>
              </a:solidFill>
            </a:endParaRPr>
          </a:p>
          <a:p>
            <a:pPr algn="ctr">
              <a:buFontTx/>
              <a:buChar char="•"/>
            </a:pPr>
            <a:r>
              <a:rPr lang="en-US" sz="2000" dirty="0">
                <a:solidFill>
                  <a:srgbClr val="1B1B51"/>
                </a:solidFill>
              </a:rPr>
              <a:t>  Counselor’s are neither responsible nor allowed </a:t>
            </a:r>
          </a:p>
          <a:p>
            <a:pPr algn="ctr"/>
            <a:r>
              <a:rPr lang="en-US" sz="2000" dirty="0">
                <a:solidFill>
                  <a:srgbClr val="1B1B51"/>
                </a:solidFill>
              </a:rPr>
              <a:t>to determine eligibility</a:t>
            </a:r>
            <a:endParaRPr lang="en-US" sz="2000" dirty="0"/>
          </a:p>
          <a:p>
            <a:pPr>
              <a:spcBef>
                <a:spcPct val="50000"/>
              </a:spcBef>
            </a:pPr>
            <a:endParaRPr lang="en-US" sz="1400" dirty="0"/>
          </a:p>
        </p:txBody>
      </p:sp>
      <p:sp>
        <p:nvSpPr>
          <p:cNvPr id="29701" name="Text Box 5"/>
          <p:cNvSpPr txBox="1">
            <a:spLocks noChangeArrowheads="1"/>
          </p:cNvSpPr>
          <p:nvPr/>
        </p:nvSpPr>
        <p:spPr bwMode="auto">
          <a:xfrm>
            <a:off x="0" y="4380876"/>
            <a:ext cx="12192000" cy="1754326"/>
          </a:xfrm>
          <a:prstGeom prst="rect">
            <a:avLst/>
          </a:prstGeom>
          <a:solidFill>
            <a:srgbClr val="C0C0C0"/>
          </a:solidFill>
          <a:ln w="38100">
            <a:solidFill>
              <a:srgbClr val="1B1B51"/>
            </a:solidFill>
            <a:miter lim="800000"/>
            <a:headEnd/>
            <a:tailEnd/>
          </a:ln>
        </p:spPr>
        <p:txBody>
          <a:bodyPr>
            <a:spAutoFit/>
          </a:bodyPr>
          <a:lstStyle/>
          <a:p>
            <a:r>
              <a:rPr lang="en-US" b="1"/>
              <a:t>Be aware that the NCAA may or may not approve courses taken through a non-traditional format such as online, distance learning, correspondence, credit recovery, etc. </a:t>
            </a:r>
          </a:p>
          <a:p>
            <a:endParaRPr lang="en-US" b="1"/>
          </a:p>
          <a:p>
            <a:r>
              <a:rPr lang="en-US" b="1"/>
              <a:t>Counselors are not responsible for researching or advising NCAA policies. It is up to the student and family to investigate NCAA regulations as they pertain to non-traditional courses</a:t>
            </a:r>
            <a:endParaRPr lang="en-US" b="1">
              <a:solidFill>
                <a:srgbClr val="1B1B51"/>
              </a:solidFill>
            </a:endParaRPr>
          </a:p>
          <a:p>
            <a:pPr algn="ctr"/>
            <a:endParaRPr lang="en-US" b="1">
              <a:solidFill>
                <a:srgbClr val="1B1B51"/>
              </a:solidFill>
            </a:endParaRPr>
          </a:p>
        </p:txBody>
      </p:sp>
      <p:pic>
        <p:nvPicPr>
          <p:cNvPr id="29702" name="Picture 9" descr="ncaa_logo">
            <a:hlinkClick r:id="rId3"/>
          </p:cNvPr>
          <p:cNvPicPr>
            <a:picLocks noChangeAspect="1" noChangeArrowheads="1"/>
          </p:cNvPicPr>
          <p:nvPr/>
        </p:nvPicPr>
        <p:blipFill>
          <a:blip r:embed="rId4" cstate="print"/>
          <a:srcRect/>
          <a:stretch>
            <a:fillRect/>
          </a:stretch>
        </p:blipFill>
        <p:spPr bwMode="auto">
          <a:xfrm>
            <a:off x="393075" y="3013023"/>
            <a:ext cx="1397000" cy="1047750"/>
          </a:xfrm>
          <a:prstGeom prst="rect">
            <a:avLst/>
          </a:prstGeom>
          <a:noFill/>
          <a:ln w="9525">
            <a:noFill/>
            <a:miter lim="800000"/>
            <a:headEnd/>
            <a:tailEnd/>
          </a:ln>
        </p:spPr>
      </p:pic>
      <p:pic>
        <p:nvPicPr>
          <p:cNvPr id="7" name="Picture 6" descr="ACS_Crest01.jpg"/>
          <p:cNvPicPr>
            <a:picLocks noChangeAspect="1"/>
          </p:cNvPicPr>
          <p:nvPr/>
        </p:nvPicPr>
        <p:blipFill>
          <a:blip r:embed="rId5" cstate="print"/>
          <a:stretch>
            <a:fillRect/>
          </a:stretch>
        </p:blipFill>
        <p:spPr>
          <a:xfrm>
            <a:off x="0" y="0"/>
            <a:ext cx="985652" cy="1365662"/>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S103431380 (1)">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TS103431380 (1)</Template>
  <TotalTime>0</TotalTime>
  <Words>1309</Words>
  <Application>Microsoft Office PowerPoint</Application>
  <PresentationFormat>Custom</PresentationFormat>
  <Paragraphs>192</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TS103431380 (1)</vt:lpstr>
      <vt:lpstr>Title With Picture Layout</vt:lpstr>
      <vt:lpstr>TOPICS FOR DISCUSSION</vt:lpstr>
      <vt:lpstr>CREDITS AND HONOR POINTS</vt:lpstr>
      <vt:lpstr>GRADUATION REQUIRMENTS</vt:lpstr>
      <vt:lpstr>Numeric Averages</vt:lpstr>
      <vt:lpstr>Grade Point Average GPA</vt:lpstr>
      <vt:lpstr>Sophomore Sample Schedule</vt:lpstr>
      <vt:lpstr>      College Admission Standards</vt:lpstr>
      <vt:lpstr>      Zell Miller Scholarship</vt:lpstr>
      <vt:lpstr>      College Admission Standards</vt:lpstr>
      <vt:lpstr>      College Admission Standards</vt:lpstr>
      <vt:lpstr> Focus/Target Your List </vt:lpstr>
      <vt:lpstr>Slide 13</vt:lpstr>
      <vt:lpstr> College Admission Standards</vt:lpstr>
      <vt:lpstr>College Entrance Exam</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2013-09-27T13:36:23Z</dcterms:created>
  <dcterms:modified xsi:type="dcterms:W3CDTF">2014-03-03T17:32:09Z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TC034313809991</vt:lpwstr>
  </property>
</Properties>
</file>