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2"/>
  </p:sldMasterIdLst>
  <p:notesMasterIdLst>
    <p:notesMasterId r:id="rId25"/>
  </p:notesMasterIdLst>
  <p:sldIdLst>
    <p:sldId id="256" r:id="rId3"/>
    <p:sldId id="257" r:id="rId4"/>
    <p:sldId id="264" r:id="rId5"/>
    <p:sldId id="268" r:id="rId6"/>
    <p:sldId id="267" r:id="rId7"/>
    <p:sldId id="258" r:id="rId8"/>
    <p:sldId id="270" r:id="rId9"/>
    <p:sldId id="260" r:id="rId10"/>
    <p:sldId id="263" r:id="rId11"/>
    <p:sldId id="269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>
        <p:scale>
          <a:sx n="100" d="100"/>
          <a:sy n="100" d="100"/>
        </p:scale>
        <p:origin x="-300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pPr/>
              <a:t>9/25/2013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Beginning</a:t>
            </a:r>
            <a:r>
              <a:rPr lang="en-US" baseline="0" dirty="0" smtClean="0"/>
              <a:t> c</a:t>
            </a:r>
            <a:r>
              <a:rPr lang="en-US" dirty="0" smtClean="0"/>
              <a:t>ourse details </a:t>
            </a:r>
            <a:r>
              <a:rPr lang="en-US" baseline="0" dirty="0" smtClean="0"/>
              <a:t>and/or books/materials needed for a class/project.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Objectives</a:t>
            </a:r>
            <a:r>
              <a:rPr lang="en-US" baseline="0" dirty="0" smtClean="0"/>
              <a:t> for instruction and expected results and/or skills developed from learning.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Relative </a:t>
            </a:r>
            <a:r>
              <a:rPr lang="en-US" baseline="0" dirty="0" smtClean="0"/>
              <a:t>vocabulary list.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 graph/chart.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Example graph/chart.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Conclusion to course,</a:t>
            </a:r>
            <a:r>
              <a:rPr lang="en-US" baseline="0" dirty="0" smtClean="0"/>
              <a:t> lecture, et al.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en-US" smtClean="0"/>
              <a:pPr algn="ctr"/>
              <a:t>9/25/2013 9:52 AM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en-US" smtClean="0"/>
              <a:pPr/>
              <a:t>9/25/2013 9:52 AM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en-US" smtClean="0"/>
              <a:pPr/>
              <a:t>9/25/2013 9:52 AM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en-US" smtClean="0"/>
              <a:pPr/>
              <a:t>9/25/2013 9:52 AM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en-US" smtClean="0"/>
              <a:pPr/>
              <a:t>9/25/2013 9:52 AM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en-US" smtClean="0"/>
              <a:pPr/>
              <a:t>9/25/2013 9:52 AM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en-US" smtClean="0"/>
              <a:pPr/>
              <a:t>9/25/2013 9:52 AM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en-US" smtClean="0"/>
              <a:pPr/>
              <a:t>9/25/2013 9:52 AM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sm_book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en-US" smtClean="0"/>
              <a:pPr/>
              <a:t>9/25/2013 9:52 AM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9/25/2013 9:52 AM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9/25/2013 9:52 AM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9/25/2013 9:52 AM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ss.gov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7.jpeg"/><Relationship Id="rId4" Type="http://schemas.openxmlformats.org/officeDocument/2006/relationships/hyperlink" Target="http://www.gsfc.org/gsfcnew/index.cf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sfc.org/gsfcnew/index.cfm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sfc.org/main/publishing/pdf/2012/Course_list.pd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www.gsfc.org/gsfcnew/index.cfm" TargetMode="Externa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aaclearinghouse.net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10.jpeg"/><Relationship Id="rId4" Type="http://schemas.openxmlformats.org/officeDocument/2006/relationships/hyperlink" Target="http://www.google.com/imgres?imgurl=https://www.amherst.edu/media/view/78690/original/ncaa_logo.gif&amp;imgrefurl=https://www.amherst.edu/athletics/teams/winter/basketball-w/articles/09-10/0301_ncaa_preview&amp;usg=__w7-k4eRpURNZVrAdvJ47RKudGGo=&amp;h=240&amp;w=240&amp;sz=24&amp;hl=en&amp;start=2&amp;um=1&amp;itbs=1&amp;tbnid=IPO_Ru1y_ySM4M:&amp;tbnh=110&amp;tbnw=110&amp;prev=/images?q=NCAA+Logo&amp;um=1&amp;hl=en&amp;sa=X&amp;tbs=isch:1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524000" y="2209800"/>
            <a:ext cx="6477000" cy="24384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r>
              <a:rPr lang="en-US" baseline="30000" dirty="0" smtClean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Grade Advisement</a:t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class of 2017</a:t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Guidance Counseling</a:t>
            </a:r>
            <a:endParaRPr lang="en-US" dirty="0" smtClean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000" y="304800"/>
            <a:ext cx="1981200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Graduation Requirements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33400" y="1600200"/>
          <a:ext cx="7239000" cy="5028314"/>
        </p:xfrm>
        <a:graphic>
          <a:graphicData uri="http://schemas.openxmlformats.org/drawingml/2006/table">
            <a:tbl>
              <a:tblPr/>
              <a:tblGrid>
                <a:gridCol w="5295195"/>
                <a:gridCol w="1943805"/>
              </a:tblGrid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48"/>
                          </a:solidFill>
                          <a:effectLst/>
                          <a:latin typeface="Tahoma" charset="0"/>
                        </a:rPr>
                        <a:t>Requirements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48"/>
                          </a:solidFill>
                          <a:effectLst/>
                          <a:latin typeface="Tahoma" charset="0"/>
                        </a:rPr>
                        <a:t>Credits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4580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Language Arts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Mathematics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Social Studies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Science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Health/Personal Fitness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World Lang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2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 Bible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Fine Arts/Speech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Electives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Career Technical Course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Picture 7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</p:spPr>
        <p:txBody>
          <a:bodyPr/>
          <a:lstStyle/>
          <a:p>
            <a:r>
              <a:rPr lang="en-US" dirty="0" smtClean="0"/>
              <a:t>Math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	In </a:t>
            </a:r>
            <a:r>
              <a:rPr lang="en-US" dirty="0" smtClean="0"/>
              <a:t>order to graduate a student must take and pass the following four on-level math </a:t>
            </a:r>
            <a:r>
              <a:rPr lang="en-US" dirty="0" smtClean="0"/>
              <a:t>classes.</a:t>
            </a:r>
            <a:endParaRPr lang="en-US" dirty="0" smtClean="0"/>
          </a:p>
          <a:p>
            <a:r>
              <a:rPr lang="en-US" dirty="0" smtClean="0"/>
              <a:t>1: </a:t>
            </a:r>
            <a:r>
              <a:rPr lang="en-US" dirty="0" smtClean="0"/>
              <a:t>Algebra I</a:t>
            </a:r>
            <a:endParaRPr lang="en-US" dirty="0" smtClean="0"/>
          </a:p>
          <a:p>
            <a:r>
              <a:rPr lang="en-US" dirty="0" smtClean="0"/>
              <a:t>2: </a:t>
            </a:r>
            <a:r>
              <a:rPr lang="en-US" dirty="0" smtClean="0"/>
              <a:t>Geometry</a:t>
            </a:r>
            <a:endParaRPr lang="en-US" dirty="0" smtClean="0"/>
          </a:p>
          <a:p>
            <a:r>
              <a:rPr lang="en-US" dirty="0" smtClean="0"/>
              <a:t>3: </a:t>
            </a:r>
            <a:r>
              <a:rPr lang="en-US" dirty="0" smtClean="0"/>
              <a:t>Algebra II/Pre Calculus</a:t>
            </a:r>
            <a:endParaRPr lang="en-US" dirty="0" smtClean="0"/>
          </a:p>
          <a:p>
            <a:r>
              <a:rPr lang="en-US" dirty="0" smtClean="0"/>
              <a:t>4: CCGPS Pre </a:t>
            </a:r>
            <a:r>
              <a:rPr lang="en-US" dirty="0" smtClean="0"/>
              <a:t>Calculus/ Calculus/ Discrete Math</a:t>
            </a:r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 smtClean="0"/>
          </a:p>
          <a:p>
            <a:pPr fontAlgn="t"/>
            <a:endParaRPr lang="en-US" dirty="0"/>
          </a:p>
        </p:txBody>
      </p:sp>
      <p:pic>
        <p:nvPicPr>
          <p:cNvPr id="6" name="Picture 5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Credit and Honor</a:t>
            </a:r>
            <a:r>
              <a:rPr lang="en-US" dirty="0" smtClean="0"/>
              <a:t>/</a:t>
            </a:r>
            <a:r>
              <a:rPr lang="en-US" dirty="0" smtClean="0"/>
              <a:t>AP Courses 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381000" y="1676400"/>
            <a:ext cx="8610600" cy="4495800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b="1" u="sng" dirty="0" smtClean="0">
                <a:solidFill>
                  <a:srgbClr val="000048"/>
                </a:solidFill>
              </a:rPr>
              <a:t>Credits</a:t>
            </a:r>
          </a:p>
          <a:p>
            <a:pPr marL="231775" indent="-231775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How many credits are required to be in the 10</a:t>
            </a:r>
            <a:r>
              <a:rPr lang="en-US" b="1" baseline="30000" dirty="0" smtClean="0">
                <a:solidFill>
                  <a:srgbClr val="000048"/>
                </a:solidFill>
              </a:rPr>
              <a:t>th</a:t>
            </a:r>
            <a:r>
              <a:rPr lang="en-US" b="1" dirty="0" smtClean="0">
                <a:solidFill>
                  <a:srgbClr val="000048"/>
                </a:solidFill>
              </a:rPr>
              <a:t> grade?</a:t>
            </a:r>
          </a:p>
          <a:p>
            <a:pPr lvl="1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5</a:t>
            </a:r>
            <a:r>
              <a:rPr lang="en-US" sz="2800" b="1" dirty="0" smtClean="0">
                <a:solidFill>
                  <a:srgbClr val="000048"/>
                </a:solidFill>
              </a:rPr>
              <a:t> credits need to be earned by the start of the 2014/2015 school year for you to be in the 10</a:t>
            </a:r>
            <a:r>
              <a:rPr lang="en-US" sz="2800" b="1" baseline="30000" dirty="0" smtClean="0">
                <a:solidFill>
                  <a:srgbClr val="000048"/>
                </a:solidFill>
              </a:rPr>
              <a:t>th</a:t>
            </a:r>
            <a:r>
              <a:rPr lang="en-US" sz="2800" b="1" dirty="0" smtClean="0">
                <a:solidFill>
                  <a:srgbClr val="000048"/>
                </a:solidFill>
              </a:rPr>
              <a:t> grade.</a:t>
            </a:r>
          </a:p>
          <a:p>
            <a:pPr lvl="1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000048"/>
                </a:solidFill>
              </a:rPr>
              <a:t>If a student does not have 5 credits then the student remains in a </a:t>
            </a:r>
            <a:r>
              <a:rPr lang="en-US" sz="2800" b="1" dirty="0" smtClean="0">
                <a:solidFill>
                  <a:srgbClr val="FF0000"/>
                </a:solidFill>
              </a:rPr>
              <a:t>9</a:t>
            </a:r>
            <a:r>
              <a:rPr lang="en-US" sz="2800" b="1" baseline="30000" dirty="0" smtClean="0">
                <a:solidFill>
                  <a:srgbClr val="FF0000"/>
                </a:solidFill>
              </a:rPr>
              <a:t>th</a:t>
            </a:r>
            <a:r>
              <a:rPr lang="en-US" sz="2800" b="1" dirty="0" smtClean="0">
                <a:solidFill>
                  <a:srgbClr val="000048"/>
                </a:solidFill>
              </a:rPr>
              <a:t> grade homeroom. </a:t>
            </a:r>
          </a:p>
          <a:p>
            <a:pPr marL="231775" indent="-231775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How many credits are required to be in the 11</a:t>
            </a:r>
            <a:r>
              <a:rPr lang="en-US" b="1" baseline="30000" dirty="0" smtClean="0">
                <a:solidFill>
                  <a:srgbClr val="000048"/>
                </a:solidFill>
              </a:rPr>
              <a:t>th</a:t>
            </a:r>
            <a:r>
              <a:rPr lang="en-US" b="1" dirty="0" smtClean="0">
                <a:solidFill>
                  <a:srgbClr val="000048"/>
                </a:solidFill>
              </a:rPr>
              <a:t> grade?</a:t>
            </a:r>
          </a:p>
          <a:p>
            <a:pPr marL="231775" indent="-231775">
              <a:spcBef>
                <a:spcPct val="20000"/>
              </a:spcBef>
              <a:buClr>
                <a:schemeClr val="folHlink"/>
              </a:buClr>
              <a:buNone/>
            </a:pPr>
            <a:r>
              <a:rPr lang="en-US" b="1" dirty="0" smtClean="0">
                <a:solidFill>
                  <a:srgbClr val="000048"/>
                </a:solidFill>
              </a:rPr>
              <a:t>	    </a:t>
            </a:r>
            <a:r>
              <a:rPr lang="en-US" sz="3200" b="1" dirty="0" smtClean="0">
                <a:solidFill>
                  <a:srgbClr val="FF0000"/>
                </a:solidFill>
              </a:rPr>
              <a:t>11</a:t>
            </a:r>
            <a:r>
              <a:rPr lang="en-US" sz="3200" b="1" dirty="0" smtClean="0">
                <a:solidFill>
                  <a:srgbClr val="000048"/>
                </a:solidFill>
              </a:rPr>
              <a:t> credits need to be earned by the start of the 2015/2016 school year for you to be in the 11</a:t>
            </a:r>
            <a:r>
              <a:rPr lang="en-US" sz="3200" b="1" baseline="30000" dirty="0" smtClean="0">
                <a:solidFill>
                  <a:srgbClr val="000048"/>
                </a:solidFill>
              </a:rPr>
              <a:t>th</a:t>
            </a:r>
            <a:r>
              <a:rPr lang="en-US" sz="3200" b="1" dirty="0" smtClean="0">
                <a:solidFill>
                  <a:srgbClr val="000048"/>
                </a:solidFill>
              </a:rPr>
              <a:t> grade.</a:t>
            </a:r>
          </a:p>
          <a:p>
            <a:pPr lvl="1">
              <a:buFont typeface="Wingdings" pitchFamily="2" charset="2"/>
              <a:buChar char="Ø"/>
            </a:pPr>
            <a:r>
              <a:rPr lang="en-US" b="1" u="sng" dirty="0" smtClean="0">
                <a:solidFill>
                  <a:srgbClr val="000048"/>
                </a:solidFill>
              </a:rPr>
              <a:t>Honors/AP </a:t>
            </a:r>
            <a:r>
              <a:rPr lang="en-US" b="1" u="sng" dirty="0" smtClean="0">
                <a:solidFill>
                  <a:srgbClr val="000048"/>
                </a:solidFill>
              </a:rPr>
              <a:t>Points</a:t>
            </a:r>
          </a:p>
          <a:p>
            <a:pPr marL="231775" indent="-231775">
              <a:spcBef>
                <a:spcPct val="20000"/>
              </a:spcBef>
              <a:buClr>
                <a:schemeClr val="folHlink"/>
              </a:buClr>
              <a:buFont typeface="Tahoma" pitchFamily="34" charset="0"/>
              <a:buChar char="̶"/>
            </a:pPr>
            <a:r>
              <a:rPr lang="en-US" b="1" dirty="0" smtClean="0">
                <a:solidFill>
                  <a:srgbClr val="000048"/>
                </a:solidFill>
              </a:rPr>
              <a:t>Which courses receive </a:t>
            </a:r>
            <a:r>
              <a:rPr lang="en-US" b="1" dirty="0" smtClean="0">
                <a:solidFill>
                  <a:srgbClr val="000048"/>
                </a:solidFill>
              </a:rPr>
              <a:t>honor’s </a:t>
            </a:r>
            <a:r>
              <a:rPr lang="en-US" b="1" dirty="0" smtClean="0">
                <a:solidFill>
                  <a:srgbClr val="000048"/>
                </a:solidFill>
              </a:rPr>
              <a:t>points?</a:t>
            </a:r>
          </a:p>
          <a:p>
            <a:pPr lvl="1">
              <a:buFont typeface="Wingdings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5</a:t>
            </a:r>
            <a:r>
              <a:rPr lang="en-US" sz="3200" b="1" dirty="0" smtClean="0">
                <a:solidFill>
                  <a:srgbClr val="000048"/>
                </a:solidFill>
              </a:rPr>
              <a:t> </a:t>
            </a:r>
            <a:r>
              <a:rPr lang="en-US" sz="3200" b="1" dirty="0" smtClean="0">
                <a:solidFill>
                  <a:srgbClr val="000048"/>
                </a:solidFill>
              </a:rPr>
              <a:t>additional points are added at the end of each </a:t>
            </a:r>
            <a:r>
              <a:rPr lang="en-US" sz="3200" b="1" dirty="0" smtClean="0">
                <a:solidFill>
                  <a:srgbClr val="000048"/>
                </a:solidFill>
              </a:rPr>
              <a:t>semester </a:t>
            </a:r>
            <a:r>
              <a:rPr lang="en-US" sz="3200" b="1" dirty="0" smtClean="0">
                <a:solidFill>
                  <a:srgbClr val="000048"/>
                </a:solidFill>
              </a:rPr>
              <a:t>to </a:t>
            </a:r>
            <a:r>
              <a:rPr lang="en-US" sz="3200" b="1" dirty="0" smtClean="0">
                <a:solidFill>
                  <a:srgbClr val="FF0000"/>
                </a:solidFill>
              </a:rPr>
              <a:t>passing</a:t>
            </a:r>
            <a:r>
              <a:rPr lang="en-US" sz="3200" b="1" dirty="0" smtClean="0">
                <a:solidFill>
                  <a:srgbClr val="000048"/>
                </a:solidFill>
              </a:rPr>
              <a:t> grades in honors, AP, and joint </a:t>
            </a:r>
            <a:r>
              <a:rPr lang="en-US" sz="3200" b="1" dirty="0" smtClean="0">
                <a:solidFill>
                  <a:srgbClr val="000048"/>
                </a:solidFill>
              </a:rPr>
              <a:t>enrollment </a:t>
            </a:r>
            <a:r>
              <a:rPr lang="en-US" sz="3200" b="1" dirty="0" smtClean="0">
                <a:solidFill>
                  <a:srgbClr val="000048"/>
                </a:solidFill>
              </a:rPr>
              <a:t>/ college courses.</a:t>
            </a:r>
          </a:p>
          <a:p>
            <a:pPr lvl="1">
              <a:buFont typeface="Wingdings" pitchFamily="2" charset="2"/>
              <a:buChar char="Ø"/>
            </a:pPr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What if I fail a class?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2286000" y="1752600"/>
            <a:ext cx="6477000" cy="4419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None/>
            </a:pPr>
            <a:r>
              <a:rPr lang="en-US" sz="3200" dirty="0" smtClean="0"/>
              <a:t>Failed Courses can be made up through:</a:t>
            </a:r>
          </a:p>
          <a:p>
            <a:pPr>
              <a:buFont typeface="Wingdings" pitchFamily="2" charset="2"/>
              <a:buNone/>
            </a:pPr>
            <a:endParaRPr lang="en-US" sz="3200" dirty="0" smtClean="0"/>
          </a:p>
          <a:p>
            <a:r>
              <a:rPr lang="en-US" sz="3200" dirty="0" smtClean="0"/>
              <a:t>Summer School </a:t>
            </a:r>
          </a:p>
          <a:p>
            <a:r>
              <a:rPr lang="en-US" sz="3200" dirty="0" smtClean="0"/>
              <a:t>Online course through </a:t>
            </a:r>
            <a:r>
              <a:rPr lang="en-US" sz="3200" dirty="0" smtClean="0"/>
              <a:t>Georgia </a:t>
            </a:r>
            <a:r>
              <a:rPr lang="en-US" sz="3200" dirty="0" smtClean="0"/>
              <a:t>Virtual </a:t>
            </a:r>
            <a:r>
              <a:rPr lang="en-US" sz="3200" dirty="0" smtClean="0"/>
              <a:t>School and BYU. </a:t>
            </a:r>
            <a:r>
              <a:rPr lang="en-US" sz="2400" b="1" i="1" dirty="0" smtClean="0">
                <a:solidFill>
                  <a:srgbClr val="FF0000"/>
                </a:solidFill>
              </a:rPr>
              <a:t>*Counselor approval is required to take online classes*</a:t>
            </a:r>
          </a:p>
          <a:p>
            <a:r>
              <a:rPr lang="en-US" sz="3200" dirty="0" smtClean="0"/>
              <a:t>If you fail more than 2 courses and do  not make them up, then you will NOT be promoted to 10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grade and in danger of not graduating with your class. </a:t>
            </a:r>
          </a:p>
          <a:p>
            <a:pPr lvl="1">
              <a:buFont typeface="Wingdings" pitchFamily="2" charset="2"/>
              <a:buChar char="Ø"/>
            </a:pPr>
            <a:endParaRPr lang="en-US" dirty="0" smtClean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Numeric Average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Arlington calculates </a:t>
            </a:r>
            <a:r>
              <a:rPr lang="en-US" b="1" dirty="0" smtClean="0">
                <a:solidFill>
                  <a:srgbClr val="000048"/>
                </a:solidFill>
              </a:rPr>
              <a:t>numeric averages by adding up all grades in classes and dividing by the total number of classes taken.  The numeric average is on a 100 point scale i.e. 87 out of 100</a:t>
            </a:r>
          </a:p>
          <a:p>
            <a:pPr>
              <a:spcBef>
                <a:spcPct val="50000"/>
              </a:spcBef>
            </a:pPr>
            <a:endParaRPr lang="en-US" b="1" dirty="0" smtClean="0">
              <a:solidFill>
                <a:srgbClr val="000048"/>
              </a:solidFill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All </a:t>
            </a:r>
            <a:r>
              <a:rPr lang="en-US" b="1" dirty="0" smtClean="0">
                <a:solidFill>
                  <a:srgbClr val="000048"/>
                </a:solidFill>
              </a:rPr>
              <a:t>grades included in this calculation – failed grades, summer grades, online grades…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Failed courses </a:t>
            </a:r>
            <a:r>
              <a:rPr lang="en-US" b="1" u="sng" dirty="0" smtClean="0">
                <a:solidFill>
                  <a:srgbClr val="FF0000"/>
                </a:solidFill>
              </a:rPr>
              <a:t>remain</a:t>
            </a:r>
            <a:r>
              <a:rPr lang="en-US" b="1" dirty="0" smtClean="0">
                <a:solidFill>
                  <a:srgbClr val="FF0000"/>
                </a:solidFill>
              </a:rPr>
              <a:t> on the transcript even after retaking the course</a:t>
            </a:r>
          </a:p>
          <a:p>
            <a:pPr>
              <a:spcBef>
                <a:spcPct val="50000"/>
              </a:spcBef>
            </a:pPr>
            <a:endParaRPr lang="en-US" b="1" dirty="0" smtClean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Arlington adds 5 </a:t>
            </a:r>
            <a:r>
              <a:rPr lang="en-US" b="1" dirty="0" smtClean="0">
                <a:solidFill>
                  <a:srgbClr val="000048"/>
                </a:solidFill>
              </a:rPr>
              <a:t>points to the final passing grade for each Honors, AP, and college </a:t>
            </a:r>
            <a:r>
              <a:rPr lang="en-US" b="1" dirty="0" smtClean="0">
                <a:solidFill>
                  <a:srgbClr val="000048"/>
                </a:solidFill>
              </a:rPr>
              <a:t>course </a:t>
            </a:r>
            <a:r>
              <a:rPr lang="en-US" b="1" dirty="0" smtClean="0">
                <a:solidFill>
                  <a:srgbClr val="000048"/>
                </a:solidFill>
              </a:rPr>
              <a:t>taken; shown on transcript </a:t>
            </a:r>
          </a:p>
          <a:p>
            <a:pPr lvl="1">
              <a:buFont typeface="Wingdings" pitchFamily="2" charset="2"/>
              <a:buChar char="Ø"/>
            </a:pPr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 Word on Grade Point Averages (GPA)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b="1" dirty="0" smtClean="0">
                <a:solidFill>
                  <a:schemeClr val="accent2"/>
                </a:solidFill>
              </a:rPr>
              <a:t>High School </a:t>
            </a:r>
            <a:r>
              <a:rPr lang="en-US" b="1" dirty="0" smtClean="0">
                <a:solidFill>
                  <a:schemeClr val="accent2"/>
                </a:solidFill>
              </a:rPr>
              <a:t>core GPA </a:t>
            </a:r>
            <a:r>
              <a:rPr lang="en-US" b="1" dirty="0" smtClean="0">
                <a:solidFill>
                  <a:schemeClr val="accent2"/>
                </a:solidFill>
              </a:rPr>
              <a:t>is calculated by the postsecondary institution not </a:t>
            </a:r>
            <a:r>
              <a:rPr lang="en-US" b="1" dirty="0" smtClean="0">
                <a:solidFill>
                  <a:schemeClr val="accent2"/>
                </a:solidFill>
              </a:rPr>
              <a:t>Arlington. (Arlington calculates the cumulative only). </a:t>
            </a:r>
            <a:endParaRPr lang="en-US" b="1" dirty="0" smtClean="0">
              <a:solidFill>
                <a:schemeClr val="accent2"/>
              </a:solidFill>
            </a:endParaRPr>
          </a:p>
          <a:p>
            <a:endParaRPr lang="en-US" b="1" dirty="0" smtClean="0">
              <a:solidFill>
                <a:srgbClr val="000066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College GPA is different than the </a:t>
            </a:r>
            <a:r>
              <a:rPr lang="en-US" b="1" dirty="0" smtClean="0">
                <a:solidFill>
                  <a:srgbClr val="000048"/>
                </a:solidFill>
              </a:rPr>
              <a:t>Arlington.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Student should contact college to find how they calculate GPA</a:t>
            </a:r>
          </a:p>
          <a:p>
            <a:endParaRPr lang="en-US" b="1" dirty="0" smtClean="0">
              <a:solidFill>
                <a:srgbClr val="000048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Most colleges use this scale:  A = 4.0, B = 3.0, C = 2.0,  F = 0.0</a:t>
            </a:r>
          </a:p>
          <a:p>
            <a:pPr lvl="1"/>
            <a:endParaRPr lang="en-US" b="1" dirty="0" smtClean="0">
              <a:solidFill>
                <a:srgbClr val="000048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Most colleges only consider academic courses (Language Arts, Math, Science, Social Studies, Foreign Language)</a:t>
            </a:r>
          </a:p>
          <a:p>
            <a:endParaRPr lang="en-US" b="1" dirty="0" smtClean="0">
              <a:solidFill>
                <a:srgbClr val="000048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Some colleges may give additional points for Honors, AP, and College courses</a:t>
            </a:r>
          </a:p>
          <a:p>
            <a:endParaRPr lang="en-US" b="1" dirty="0" smtClean="0">
              <a:solidFill>
                <a:srgbClr val="000048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0048"/>
                </a:solidFill>
              </a:rPr>
              <a:t>Some colleges may take off the additional </a:t>
            </a:r>
            <a:r>
              <a:rPr lang="en-US" b="1" dirty="0" smtClean="0">
                <a:solidFill>
                  <a:srgbClr val="000048"/>
                </a:solidFill>
              </a:rPr>
              <a:t>5 </a:t>
            </a:r>
            <a:r>
              <a:rPr lang="en-US" b="1" dirty="0" smtClean="0">
                <a:solidFill>
                  <a:srgbClr val="000048"/>
                </a:solidFill>
              </a:rPr>
              <a:t>points added for Honors, AP and college courses</a:t>
            </a:r>
          </a:p>
          <a:p>
            <a:pPr>
              <a:buFont typeface="Wingdings" pitchFamily="2" charset="2"/>
              <a:buChar char="Ø"/>
            </a:pPr>
            <a:endParaRPr lang="en-US" b="1" dirty="0" smtClean="0">
              <a:solidFill>
                <a:srgbClr val="000048"/>
              </a:solidFill>
            </a:endParaRPr>
          </a:p>
          <a:p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Hope Eligibility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B1B51"/>
                </a:solidFill>
              </a:rPr>
              <a:t>Eligible students receive financial assistance covering partial or full tuition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800" b="1" u="sng" dirty="0" smtClean="0">
                <a:solidFill>
                  <a:srgbClr val="1B1B51"/>
                </a:solidFill>
              </a:rPr>
              <a:t>Qualifications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B1B51"/>
                </a:solidFill>
              </a:rPr>
              <a:t>U.S</a:t>
            </a:r>
            <a:r>
              <a:rPr lang="en-US" sz="2800" b="1" dirty="0" smtClean="0">
                <a:solidFill>
                  <a:srgbClr val="1B1B51"/>
                </a:solidFill>
              </a:rPr>
              <a:t>. citizen or eligible non-citizen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B1B51"/>
                </a:solidFill>
              </a:rPr>
              <a:t>Legal </a:t>
            </a:r>
            <a:r>
              <a:rPr lang="en-US" sz="2800" b="1" dirty="0" smtClean="0">
                <a:solidFill>
                  <a:srgbClr val="1B1B51"/>
                </a:solidFill>
              </a:rPr>
              <a:t>resident of Georgia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B1B51"/>
                </a:solidFill>
              </a:rPr>
              <a:t>Graduate </a:t>
            </a:r>
            <a:r>
              <a:rPr lang="en-US" sz="2800" b="1" dirty="0" smtClean="0">
                <a:solidFill>
                  <a:srgbClr val="1B1B51"/>
                </a:solidFill>
              </a:rPr>
              <a:t>of an eligible GA high school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B1B51"/>
                </a:solidFill>
              </a:rPr>
              <a:t>Valid </a:t>
            </a:r>
            <a:r>
              <a:rPr lang="en-US" sz="2800" b="1" dirty="0" smtClean="0">
                <a:solidFill>
                  <a:srgbClr val="1B1B51"/>
                </a:solidFill>
              </a:rPr>
              <a:t>Social Security #</a:t>
            </a:r>
          </a:p>
          <a:p>
            <a:pPr>
              <a:buFont typeface="Wingdings" pitchFamily="2" charset="2"/>
              <a:buChar char="Ø"/>
            </a:pPr>
            <a:r>
              <a:rPr lang="en-US" sz="2800" b="1" u="sng" dirty="0" smtClean="0">
                <a:solidFill>
                  <a:srgbClr val="000048"/>
                </a:solidFill>
              </a:rPr>
              <a:t>Selective Service</a:t>
            </a:r>
          </a:p>
          <a:p>
            <a:pPr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000048"/>
                </a:solidFill>
              </a:rPr>
              <a:t>Males must register with the Selective Service no later than 30 days before their 18th birthday.  </a:t>
            </a:r>
          </a:p>
          <a:p>
            <a:pPr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000048"/>
                </a:solidFill>
              </a:rPr>
              <a:t>HOPE </a:t>
            </a:r>
            <a:r>
              <a:rPr lang="en-US" sz="2800" b="1" dirty="0" smtClean="0">
                <a:solidFill>
                  <a:srgbClr val="000048"/>
                </a:solidFill>
              </a:rPr>
              <a:t>eligibility will be delayed until this requirement is met </a:t>
            </a:r>
            <a:r>
              <a:rPr lang="en-US" sz="2800" b="1" dirty="0" smtClean="0">
                <a:solidFill>
                  <a:srgbClr val="000048"/>
                </a:solidFill>
                <a:hlinkClick r:id="rId3"/>
              </a:rPr>
              <a:t>www.sss.gov</a:t>
            </a:r>
            <a:endParaRPr lang="en-US" sz="2800" b="1" dirty="0" smtClean="0">
              <a:solidFill>
                <a:srgbClr val="000048"/>
              </a:solidFill>
            </a:endParaRPr>
          </a:p>
          <a:p>
            <a:endParaRPr lang="en-US" dirty="0"/>
          </a:p>
        </p:txBody>
      </p:sp>
      <p:pic>
        <p:nvPicPr>
          <p:cNvPr id="6" name="Picture 11" descr="gsfc_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5943600"/>
            <a:ext cx="2667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ACS_Crest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Hope GPA</a:t>
            </a:r>
            <a:endParaRPr lang="en-US" dirty="0"/>
          </a:p>
        </p:txBody>
      </p:sp>
      <p:pic>
        <p:nvPicPr>
          <p:cNvPr id="5" name="Picture 4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006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A </a:t>
            </a:r>
            <a:r>
              <a:rPr lang="en-US" sz="7200" b="1" dirty="0" smtClean="0">
                <a:solidFill>
                  <a:srgbClr val="FF0000"/>
                </a:solidFill>
              </a:rPr>
              <a:t>3.0 GPA</a:t>
            </a:r>
            <a:r>
              <a:rPr lang="en-US" sz="7200" b="1" dirty="0" smtClean="0">
                <a:solidFill>
                  <a:srgbClr val="000048"/>
                </a:solidFill>
              </a:rPr>
              <a:t> is required by averaging core coursework, including failing grades</a:t>
            </a:r>
            <a:r>
              <a:rPr lang="en-US" sz="7200" b="1" dirty="0" smtClean="0"/>
              <a:t>, </a:t>
            </a:r>
            <a:r>
              <a:rPr lang="en-US" sz="7200" b="1" dirty="0" smtClean="0">
                <a:solidFill>
                  <a:srgbClr val="000048"/>
                </a:solidFill>
              </a:rPr>
              <a:t>on a 4.0 scale and </a:t>
            </a:r>
            <a:r>
              <a:rPr lang="en-US" sz="7200" b="1" dirty="0" smtClean="0">
                <a:solidFill>
                  <a:srgbClr val="000066"/>
                </a:solidFill>
              </a:rPr>
              <a:t>must pass at least 2 courses from a list of academically rigorous courses </a:t>
            </a:r>
          </a:p>
          <a:p>
            <a:pPr>
              <a:buFont typeface="Wingdings" pitchFamily="2" charset="2"/>
              <a:buChar char="Ø"/>
            </a:pPr>
            <a:r>
              <a:rPr lang="en-US" sz="7200" b="1" u="sng" dirty="0" smtClean="0">
                <a:solidFill>
                  <a:srgbClr val="000048"/>
                </a:solidFill>
              </a:rPr>
              <a:t>Conversion</a:t>
            </a:r>
            <a:endParaRPr lang="en-US" sz="7200" b="1" dirty="0" smtClean="0">
              <a:solidFill>
                <a:srgbClr val="000048"/>
              </a:solidFill>
            </a:endParaRPr>
          </a:p>
          <a:p>
            <a:endParaRPr lang="en-US" b="1" dirty="0" smtClean="0">
              <a:solidFill>
                <a:srgbClr val="000048"/>
              </a:solidFill>
            </a:endParaRPr>
          </a:p>
          <a:p>
            <a:endParaRPr lang="en-US" b="1" dirty="0" smtClean="0">
              <a:solidFill>
                <a:srgbClr val="000048"/>
              </a:solidFill>
            </a:endParaRPr>
          </a:p>
          <a:p>
            <a:endParaRPr lang="en-US" b="1" dirty="0" smtClean="0">
              <a:solidFill>
                <a:srgbClr val="000048"/>
              </a:solidFill>
            </a:endParaRPr>
          </a:p>
          <a:p>
            <a:endParaRPr lang="en-US" b="1" dirty="0" smtClean="0">
              <a:solidFill>
                <a:srgbClr val="000048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7200" b="1" u="sng" dirty="0" smtClean="0">
                <a:solidFill>
                  <a:srgbClr val="000048"/>
                </a:solidFill>
              </a:rPr>
              <a:t>Core Courses</a:t>
            </a:r>
            <a:r>
              <a:rPr lang="en-US" sz="7200" b="1" dirty="0" smtClean="0">
                <a:solidFill>
                  <a:srgbClr val="000048"/>
                </a:solidFill>
              </a:rPr>
              <a:t>	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English				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Math				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Science				 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Social Science			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World Language			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Honors points are removed and a 0.50 weighting is added back in for </a:t>
            </a:r>
            <a:r>
              <a:rPr lang="en-US" sz="7200" b="1" dirty="0" smtClean="0">
                <a:solidFill>
                  <a:srgbClr val="000048"/>
                </a:solidFill>
              </a:rPr>
              <a:t>AP and </a:t>
            </a:r>
            <a:r>
              <a:rPr lang="en-US" sz="7200" b="1" dirty="0" smtClean="0">
                <a:solidFill>
                  <a:srgbClr val="000048"/>
                </a:solidFill>
              </a:rPr>
              <a:t>Dual Enrollment courses only, not to exceed 4.0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Middle </a:t>
            </a:r>
            <a:r>
              <a:rPr lang="en-US" sz="7200" b="1" dirty="0" smtClean="0">
                <a:solidFill>
                  <a:srgbClr val="000048"/>
                </a:solidFill>
              </a:rPr>
              <a:t>school credit is not calculated in the HOPE GPA</a:t>
            </a:r>
          </a:p>
          <a:p>
            <a:pPr>
              <a:buFont typeface="Wingdings" pitchFamily="2" charset="2"/>
              <a:buChar char="Ø"/>
            </a:pPr>
            <a:r>
              <a:rPr lang="en-US" sz="7200" b="1" dirty="0" smtClean="0">
                <a:solidFill>
                  <a:srgbClr val="000048"/>
                </a:solidFill>
              </a:rPr>
              <a:t>All calculations are done by the Georgia Student Finance</a:t>
            </a:r>
            <a:r>
              <a:rPr lang="en-US" sz="7200" b="1" dirty="0" smtClean="0"/>
              <a:t> </a:t>
            </a:r>
            <a:r>
              <a:rPr lang="en-US" sz="7200" b="1" dirty="0" smtClean="0">
                <a:solidFill>
                  <a:srgbClr val="000048"/>
                </a:solidFill>
              </a:rPr>
              <a:t>Commission</a:t>
            </a:r>
            <a:r>
              <a:rPr lang="en-US" sz="7200" dirty="0" smtClean="0">
                <a:solidFill>
                  <a:srgbClr val="000048"/>
                </a:solidFill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6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895600" y="2362200"/>
          <a:ext cx="3657600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</a:tblGrid>
              <a:tr h="213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90 to 100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4.0 Points</a:t>
                      </a:r>
                    </a:p>
                  </a:txBody>
                  <a:tcPr horzOverflow="overflow"/>
                </a:tc>
              </a:tr>
              <a:tr h="213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B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 to 89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3.0 Points</a:t>
                      </a:r>
                    </a:p>
                  </a:txBody>
                  <a:tcPr horzOverflow="overflow"/>
                </a:tc>
              </a:tr>
              <a:tr h="213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70 to 79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2.0 Points</a:t>
                      </a:r>
                    </a:p>
                  </a:txBody>
                  <a:tcPr horzOverflow="overflow"/>
                </a:tc>
              </a:tr>
              <a:tr h="213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 to 69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0 Points</a:t>
                      </a: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286000" y="3733800"/>
            <a:ext cx="6324600" cy="646331"/>
          </a:xfrm>
          <a:prstGeom prst="rect">
            <a:avLst/>
          </a:prstGeom>
          <a:solidFill>
            <a:srgbClr val="C0C0C0"/>
          </a:solidFill>
          <a:ln w="38100">
            <a:solidFill>
              <a:srgbClr val="1B1B5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B51"/>
                </a:solidFill>
              </a:rPr>
              <a:t>Counselors are not responsible for calculating the HOPE GPA</a:t>
            </a:r>
          </a:p>
          <a:p>
            <a:pPr algn="ctr"/>
            <a:r>
              <a:rPr lang="en-US" b="1" dirty="0">
                <a:solidFill>
                  <a:srgbClr val="1B1B51"/>
                </a:solidFill>
              </a:rPr>
              <a:t>A 2.99 GPA does NOT qualify </a:t>
            </a:r>
            <a:r>
              <a:rPr lang="en-US" b="1" dirty="0" smtClean="0">
                <a:solidFill>
                  <a:srgbClr val="1B1B51"/>
                </a:solidFill>
              </a:rPr>
              <a:t>for </a:t>
            </a:r>
            <a:r>
              <a:rPr lang="en-US" b="1" dirty="0">
                <a:solidFill>
                  <a:srgbClr val="1B1B51"/>
                </a:solidFill>
              </a:rPr>
              <a:t>HOPE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Hope Scholarship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Academic Rigor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Requires that students graduating in 2017 and beyond must pass at least 4 courses from a list of academically rigorous courses in order to meet the requirements to be a HOPE Scholar upon high school </a:t>
            </a:r>
            <a:r>
              <a:rPr lang="en-US" dirty="0" smtClean="0"/>
              <a:t>graduation.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  <p:pic>
        <p:nvPicPr>
          <p:cNvPr id="4" name="Picture 11" descr="gsfc_lo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5943600"/>
            <a:ext cx="2667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ACS_Crest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Hope Scholarship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Font typeface="Wingdings" pitchFamily="2" charset="2"/>
              <a:buNone/>
            </a:pPr>
            <a:r>
              <a:rPr lang="en-US" sz="3200" b="1" dirty="0" smtClean="0"/>
              <a:t>Academic Rigor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Rigor Requirement- Class of 2017 must earn 4 units of credits from the following areas to be eligible for HOPE:</a:t>
            </a:r>
          </a:p>
          <a:p>
            <a:pPr>
              <a:buFont typeface="Wingdings" pitchFamily="2" charset="2"/>
              <a:buChar char="Ø"/>
            </a:pPr>
            <a:r>
              <a:rPr lang="en-US" sz="3200" b="1" dirty="0" smtClean="0"/>
              <a:t>1) </a:t>
            </a:r>
            <a:r>
              <a:rPr lang="en-US" sz="3200" b="1" dirty="0" smtClean="0"/>
              <a:t>Honors Pre Calculus, AP Calculus, Statistics, </a:t>
            </a:r>
            <a:r>
              <a:rPr lang="en-US" sz="3200" b="1" dirty="0" smtClean="0"/>
              <a:t>or an equivalent or higher course</a:t>
            </a:r>
          </a:p>
          <a:p>
            <a:pPr>
              <a:buFont typeface="Wingdings" pitchFamily="2" charset="2"/>
              <a:buChar char="Ø"/>
            </a:pPr>
            <a:r>
              <a:rPr lang="en-US" sz="3200" b="1" dirty="0" smtClean="0"/>
              <a:t>2) Advanced science, such as Chemistry, Physics, </a:t>
            </a:r>
            <a:r>
              <a:rPr lang="en-US" sz="3200" b="1" dirty="0" smtClean="0"/>
              <a:t>AP Biology, or </a:t>
            </a:r>
            <a:r>
              <a:rPr lang="en-US" sz="3200" b="1" dirty="0" smtClean="0"/>
              <a:t>an equivalent or higher course </a:t>
            </a:r>
          </a:p>
          <a:p>
            <a:pPr>
              <a:buFont typeface="Wingdings" pitchFamily="2" charset="2"/>
              <a:buChar char="Ø"/>
            </a:pPr>
            <a:r>
              <a:rPr lang="en-US" sz="3200" b="1" dirty="0" smtClean="0"/>
              <a:t>3) Advanced placement courses in core subjects;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dirty="0" smtClean="0"/>
              <a:t>4) International baccalaureate courses in core subjects;</a:t>
            </a:r>
          </a:p>
          <a:p>
            <a:pPr>
              <a:buFont typeface="Wingdings" pitchFamily="2" charset="2"/>
              <a:buChar char="Ø"/>
            </a:pPr>
            <a:r>
              <a:rPr lang="en-US" sz="3200" b="1" dirty="0" smtClean="0"/>
              <a:t>5) Courses taken at a unit of the University System of Georgia in core subjects</a:t>
            </a:r>
          </a:p>
          <a:p>
            <a:pPr>
              <a:buFont typeface="Wingdings" pitchFamily="2" charset="2"/>
              <a:buChar char="Ø"/>
            </a:pPr>
            <a:r>
              <a:rPr lang="en-US" sz="3200" b="1" dirty="0" smtClean="0"/>
              <a:t>6) Advanced foreign language courses.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>
                <a:hlinkClick r:id="rId3"/>
              </a:rPr>
              <a:t>http://www.gsfc.org/main/publishing/pdf/2012/Course_list.pdf</a:t>
            </a:r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  <p:pic>
        <p:nvPicPr>
          <p:cNvPr id="5" name="Picture 11" descr="gsfc_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5943600"/>
            <a:ext cx="2667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Zell Miller Scholarship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 smtClean="0"/>
              <a:t>Major premise of the program is that a student must meet all the requirements to be eligible for the HOPE Scholarship, plus: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Graduate from an eligible high school with a grade point average of at least a 3.7 as calculated by GSFC and having received a score of at least 1,200 combined critical reading score and math score on a single administration of the SAT or an ACT score of at least 26; or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Graduated from an eligible high school as the valedictorian or salutatorian</a:t>
            </a:r>
          </a:p>
          <a:p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Advanced Placement- 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00600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r>
              <a:rPr lang="en-US" b="1" dirty="0" smtClean="0">
                <a:solidFill>
                  <a:srgbClr val="1B1B51"/>
                </a:solidFill>
              </a:rPr>
              <a:t>Program of college-level courses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endParaRPr lang="en-US" b="1" dirty="0" smtClean="0">
              <a:solidFill>
                <a:srgbClr val="1B1B51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r>
              <a:rPr lang="en-US" b="1" dirty="0" smtClean="0">
                <a:solidFill>
                  <a:srgbClr val="1B1B51"/>
                </a:solidFill>
              </a:rPr>
              <a:t>Receive recognition from more than 3,600 colleges and universities that annually receive AP Exam scores. Over 90% of 4-year colleges in the U.S. provide credit and/or advanced placement for </a:t>
            </a:r>
            <a:r>
              <a:rPr lang="en-US" b="1" u="sng" dirty="0" smtClean="0">
                <a:solidFill>
                  <a:srgbClr val="1B1B51"/>
                </a:solidFill>
              </a:rPr>
              <a:t>qualifying</a:t>
            </a:r>
            <a:r>
              <a:rPr lang="en-US" b="1" dirty="0" smtClean="0">
                <a:solidFill>
                  <a:srgbClr val="1B1B51"/>
                </a:solidFill>
              </a:rPr>
              <a:t> scores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endParaRPr lang="en-US" b="1" dirty="0" smtClean="0">
              <a:solidFill>
                <a:srgbClr val="1B1B51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r>
              <a:rPr lang="en-US" b="1" dirty="0" smtClean="0">
                <a:solidFill>
                  <a:srgbClr val="1B1B51"/>
                </a:solidFill>
              </a:rPr>
              <a:t>Required to take the AP exam in May if passing course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endParaRPr lang="en-US" b="1" dirty="0" smtClean="0">
              <a:solidFill>
                <a:srgbClr val="1B1B51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r>
              <a:rPr lang="en-US" b="1" dirty="0" smtClean="0">
                <a:solidFill>
                  <a:schemeClr val="hlink"/>
                </a:solidFill>
              </a:rPr>
              <a:t>New Policy: MANDATORY </a:t>
            </a:r>
            <a:r>
              <a:rPr lang="en-US" b="1" dirty="0" smtClean="0">
                <a:solidFill>
                  <a:schemeClr val="hlink"/>
                </a:solidFill>
              </a:rPr>
              <a:t>MEETING IF YOU ARE PLANNING TO TAKE AN AP CLASS SOPHOMORE YEAR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</a:pPr>
            <a:endParaRPr lang="en-US" b="1" dirty="0" smtClean="0">
              <a:solidFill>
                <a:schemeClr val="hlink"/>
              </a:solidFill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None/>
            </a:pPr>
            <a:r>
              <a:rPr lang="en-US" b="1" dirty="0" smtClean="0">
                <a:solidFill>
                  <a:srgbClr val="1B1B51"/>
                </a:solidFill>
              </a:rPr>
              <a:t>	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000048"/>
              </a:buClr>
              <a:buFont typeface="Tahoma" pitchFamily="34" charset="0"/>
              <a:buChar char="̶"/>
            </a:pPr>
            <a:endParaRPr lang="en-US" b="1" dirty="0" smtClean="0">
              <a:solidFill>
                <a:srgbClr val="1B1B51"/>
              </a:solidFill>
            </a:endParaRPr>
          </a:p>
          <a:p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8600"/>
            <a:ext cx="609600" cy="685800"/>
          </a:xfrm>
          <a:prstGeom prst="rect">
            <a:avLst/>
          </a:prstGeom>
        </p:spPr>
      </p:pic>
      <p:pic>
        <p:nvPicPr>
          <p:cNvPr id="5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5334000"/>
            <a:ext cx="2609850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YEAR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1800" b="1" dirty="0" smtClean="0">
                <a:solidFill>
                  <a:srgbClr val="FF0000"/>
                </a:solidFill>
              </a:rPr>
              <a:t>**When considering the level of classes to take, consider the highest level class in which you can make A’s or B’s.  Do not put yourself at academic risk by over-extending yourself. Don’t worry about what your friends are taking or if you heard a college needs AP classes.  Be honest with yourself.  Listen to your teacher’s recommendation during pre-registration.  Being properly placed is the most important aspect of success in high school. We recommend that you balance  your schedule with everything else you are doing in your life; sports, clubs, jobs, extracurricular activities, etc</a:t>
            </a:r>
            <a:r>
              <a:rPr lang="en-US" sz="1800" b="1" dirty="0" smtClean="0">
                <a:solidFill>
                  <a:srgbClr val="FF000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sz="1800" b="1" dirty="0" smtClean="0"/>
              <a:t>10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 GRADE LITERATURE</a:t>
            </a:r>
          </a:p>
          <a:p>
            <a:pPr>
              <a:buFont typeface="Wingdings" pitchFamily="2" charset="2"/>
              <a:buChar char="Ø"/>
            </a:pPr>
            <a:r>
              <a:rPr lang="en-US" sz="1800" b="1" dirty="0" smtClean="0"/>
              <a:t>MATH</a:t>
            </a:r>
          </a:p>
          <a:p>
            <a:pPr>
              <a:buFont typeface="Wingdings" pitchFamily="2" charset="2"/>
              <a:buChar char="Ø"/>
            </a:pPr>
            <a:r>
              <a:rPr lang="en-US" sz="1800" b="1" dirty="0" smtClean="0"/>
              <a:t>BIOLOGY </a:t>
            </a:r>
            <a:r>
              <a:rPr lang="en-US" sz="1800" b="1" dirty="0" smtClean="0"/>
              <a:t>OR PHYSICAL SCIENCE</a:t>
            </a:r>
          </a:p>
          <a:p>
            <a:pPr>
              <a:buFont typeface="Wingdings" pitchFamily="2" charset="2"/>
              <a:buChar char="Ø"/>
            </a:pPr>
            <a:r>
              <a:rPr lang="en-US" sz="1800" b="1" dirty="0" smtClean="0"/>
              <a:t>WORLD HISTORY</a:t>
            </a:r>
          </a:p>
          <a:p>
            <a:pPr>
              <a:buFont typeface="Wingdings" pitchFamily="2" charset="2"/>
              <a:buChar char="Ø"/>
            </a:pPr>
            <a:r>
              <a:rPr lang="en-US" sz="1800" b="1" dirty="0" smtClean="0"/>
              <a:t>WORLD LANGUAGE OR ELECTIVE</a:t>
            </a:r>
          </a:p>
          <a:p>
            <a:pPr>
              <a:buFont typeface="Wingdings" pitchFamily="2" charset="2"/>
              <a:buChar char="Ø"/>
            </a:pPr>
            <a:r>
              <a:rPr lang="en-US" sz="1800" b="1" dirty="0" smtClean="0"/>
              <a:t>BIBLE  </a:t>
            </a:r>
            <a:endParaRPr lang="en-US" sz="1800" b="1" dirty="0" smtClean="0"/>
          </a:p>
          <a:p>
            <a:pPr>
              <a:buFont typeface="Wingdings" pitchFamily="2" charset="2"/>
              <a:buChar char="Ø"/>
            </a:pPr>
            <a:r>
              <a:rPr lang="en-US" sz="1800" b="1" dirty="0" smtClean="0"/>
              <a:t>YEAR </a:t>
            </a:r>
            <a:r>
              <a:rPr lang="en-US" sz="1800" b="1" dirty="0" smtClean="0"/>
              <a:t>LONG ELECTIVE</a:t>
            </a:r>
          </a:p>
          <a:p>
            <a:pPr>
              <a:buFont typeface="Wingdings" pitchFamily="2" charset="2"/>
              <a:buNone/>
            </a:pPr>
            <a:r>
              <a:rPr lang="en-US" sz="1600" b="1" dirty="0" smtClean="0">
                <a:solidFill>
                  <a:srgbClr val="FF0000"/>
                </a:solidFill>
              </a:rPr>
              <a:t>**Course placement is based on meeting grade and/or pre-requisite requirements. See the Academic Catalog for specific criteria.</a:t>
            </a:r>
          </a:p>
          <a:p>
            <a:endParaRPr lang="en-US" sz="1800" b="1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 Year Academic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On March 4</a:t>
            </a:r>
            <a:r>
              <a:rPr lang="en-US" baseline="30000" dirty="0" smtClean="0"/>
              <a:t>th</a:t>
            </a:r>
            <a:r>
              <a:rPr lang="en-US" dirty="0" smtClean="0"/>
              <a:t>, 2014, </a:t>
            </a:r>
            <a:r>
              <a:rPr lang="en-US" dirty="0" smtClean="0"/>
              <a:t>the counselor </a:t>
            </a:r>
            <a:r>
              <a:rPr lang="en-US" dirty="0" smtClean="0"/>
              <a:t>will meet individually with each student </a:t>
            </a:r>
            <a:r>
              <a:rPr lang="en-US" dirty="0" smtClean="0"/>
              <a:t>to </a:t>
            </a:r>
            <a:r>
              <a:rPr lang="en-US" dirty="0" smtClean="0"/>
              <a:t>advise them on academic and elective course selections. </a:t>
            </a:r>
          </a:p>
          <a:p>
            <a:r>
              <a:rPr lang="en-US" dirty="0" smtClean="0"/>
              <a:t>Final course registration forms will be due on March 13</a:t>
            </a:r>
            <a:r>
              <a:rPr lang="en-US" baseline="30000" dirty="0" smtClean="0"/>
              <a:t>th</a:t>
            </a:r>
            <a:r>
              <a:rPr lang="en-US" dirty="0" smtClean="0"/>
              <a:t>, 2014.</a:t>
            </a:r>
          </a:p>
          <a:p>
            <a:r>
              <a:rPr lang="en-US" dirty="0" smtClean="0"/>
              <a:t>Students will receive a copy of their 4 yr plans with counselor recommendations to take home and review with parents.</a:t>
            </a:r>
          </a:p>
          <a:p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Admission Standards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GPA</a:t>
            </a:r>
            <a:r>
              <a:rPr lang="en-US" sz="5600" b="1" dirty="0" smtClean="0">
                <a:solidFill>
                  <a:srgbClr val="1B1B51"/>
                </a:solidFill>
              </a:rPr>
              <a:t> – Typically average in academic core on a 4.0 scale (English, Math, Science, Social Studies, and World Language)  </a:t>
            </a:r>
          </a:p>
          <a:p>
            <a:pPr>
              <a:buFont typeface="Wingdings" pitchFamily="2" charset="2"/>
              <a:buChar char="Ø"/>
            </a:pPr>
            <a:endParaRPr lang="en-US" sz="5600" b="1" dirty="0" smtClean="0">
              <a:solidFill>
                <a:srgbClr val="1B1B5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Course Selection (rigor; difficulty </a:t>
            </a:r>
            <a:r>
              <a:rPr lang="en-US" sz="5600" b="1" dirty="0" smtClean="0">
                <a:solidFill>
                  <a:srgbClr val="1B1B51"/>
                </a:solidFill>
              </a:rPr>
              <a:t>level) – Selective colleges are looking at the strength or rigor of your courses throughout high school, </a:t>
            </a:r>
            <a:r>
              <a:rPr lang="en-US" sz="5600" b="1" u="sng" dirty="0" smtClean="0">
                <a:solidFill>
                  <a:srgbClr val="1B1B51"/>
                </a:solidFill>
              </a:rPr>
              <a:t>including your senior year</a:t>
            </a:r>
            <a:endParaRPr lang="en-US" sz="5600" b="1" dirty="0" smtClean="0">
              <a:solidFill>
                <a:srgbClr val="1B1B51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US" sz="5600" b="1" dirty="0" smtClean="0">
              <a:solidFill>
                <a:srgbClr val="000066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Test Scores (SAT and/or ACT)-  </a:t>
            </a:r>
            <a:r>
              <a:rPr lang="en-US" sz="5600" b="1" dirty="0" smtClean="0">
                <a:solidFill>
                  <a:srgbClr val="1B1B51"/>
                </a:solidFill>
              </a:rPr>
              <a:t>Plan taking during 11</a:t>
            </a:r>
            <a:r>
              <a:rPr lang="en-US" sz="5600" b="1" baseline="30000" dirty="0" smtClean="0">
                <a:solidFill>
                  <a:srgbClr val="1B1B51"/>
                </a:solidFill>
              </a:rPr>
              <a:t>th</a:t>
            </a:r>
            <a:r>
              <a:rPr lang="en-US" sz="5600" b="1" dirty="0" smtClean="0">
                <a:solidFill>
                  <a:srgbClr val="1B1B51"/>
                </a:solidFill>
              </a:rPr>
              <a:t> grade year</a:t>
            </a:r>
          </a:p>
          <a:p>
            <a:pPr>
              <a:buFont typeface="Wingdings" pitchFamily="2" charset="2"/>
              <a:buChar char="Ø"/>
            </a:pPr>
            <a:endParaRPr lang="en-US" sz="5600" dirty="0" smtClean="0">
              <a:solidFill>
                <a:srgbClr val="1B1B5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Class Rank</a:t>
            </a:r>
            <a:r>
              <a:rPr lang="en-US" sz="5600" b="1" dirty="0" smtClean="0">
                <a:solidFill>
                  <a:srgbClr val="1B1B51"/>
                </a:solidFill>
              </a:rPr>
              <a:t> – Based on overall numeric weighted average</a:t>
            </a:r>
          </a:p>
          <a:p>
            <a:pPr>
              <a:buFont typeface="Wingdings" pitchFamily="2" charset="2"/>
              <a:buChar char="Ø"/>
            </a:pPr>
            <a:endParaRPr lang="en-US" sz="5600" b="1" u="sng" dirty="0" smtClean="0">
              <a:solidFill>
                <a:srgbClr val="1B1B5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Extracurricular Activities</a:t>
            </a:r>
            <a:r>
              <a:rPr lang="en-US" sz="5600" b="1" dirty="0" smtClean="0">
                <a:solidFill>
                  <a:srgbClr val="1B1B51"/>
                </a:solidFill>
              </a:rPr>
              <a:t> – Leadership and participation in clubs, service organizations and sports can be particularly important to colleges</a:t>
            </a:r>
          </a:p>
          <a:p>
            <a:pPr>
              <a:buFont typeface="Wingdings" pitchFamily="2" charset="2"/>
              <a:buChar char="Ø"/>
            </a:pPr>
            <a:endParaRPr lang="en-US" sz="5600" b="1" dirty="0" smtClean="0">
              <a:solidFill>
                <a:srgbClr val="1B1B5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College Application Essays</a:t>
            </a:r>
            <a:r>
              <a:rPr lang="en-US" sz="5600" b="1" dirty="0" smtClean="0">
                <a:solidFill>
                  <a:srgbClr val="1B1B51"/>
                </a:solidFill>
              </a:rPr>
              <a:t> – Required essays on the college application are important because they demonstrate your writing ability and give the college more information about you. </a:t>
            </a:r>
          </a:p>
          <a:p>
            <a:pPr>
              <a:buFont typeface="Wingdings" pitchFamily="2" charset="2"/>
              <a:buChar char="Ø"/>
            </a:pPr>
            <a:endParaRPr lang="en-US" sz="5600" b="1" dirty="0" smtClean="0">
              <a:solidFill>
                <a:srgbClr val="1B1B5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Letters of Recommendation</a:t>
            </a:r>
            <a:r>
              <a:rPr lang="en-US" sz="5600" dirty="0" smtClean="0"/>
              <a:t> </a:t>
            </a:r>
            <a:r>
              <a:rPr lang="en-US" sz="5600" b="1" dirty="0" smtClean="0">
                <a:solidFill>
                  <a:srgbClr val="000066"/>
                </a:solidFill>
              </a:rPr>
              <a:t>-Usually two letters from teachers and one from counselor is needed</a:t>
            </a:r>
          </a:p>
          <a:p>
            <a:pPr>
              <a:buFont typeface="Wingdings" pitchFamily="2" charset="2"/>
              <a:buChar char="Ø"/>
            </a:pPr>
            <a:endParaRPr lang="en-US" sz="5600" b="1" u="sng" dirty="0" smtClean="0">
              <a:solidFill>
                <a:srgbClr val="000066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Resumes</a:t>
            </a:r>
            <a:r>
              <a:rPr lang="en-US" sz="5600" b="1" dirty="0" smtClean="0">
                <a:solidFill>
                  <a:srgbClr val="1B1B51"/>
                </a:solidFill>
              </a:rPr>
              <a:t> – Contains academic info., honors &amp; awards, extracurricular activities, work/volunteer experience, etc.</a:t>
            </a:r>
          </a:p>
          <a:p>
            <a:pPr>
              <a:buFont typeface="Wingdings" pitchFamily="2" charset="2"/>
              <a:buChar char="Ø"/>
            </a:pPr>
            <a:endParaRPr lang="en-US" sz="5600" b="1" dirty="0" smtClean="0">
              <a:solidFill>
                <a:srgbClr val="1B1B5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sz="5600" b="1" u="sng" dirty="0" smtClean="0">
                <a:solidFill>
                  <a:srgbClr val="1B1B51"/>
                </a:solidFill>
              </a:rPr>
              <a:t>Interviews- </a:t>
            </a:r>
            <a:r>
              <a:rPr lang="en-US" sz="5600" b="1" dirty="0" smtClean="0">
                <a:solidFill>
                  <a:srgbClr val="1B1B51"/>
                </a:solidFill>
              </a:rPr>
              <a:t>May be required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Freshman Profile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 algn="ctr">
              <a:buFont typeface="Wingdings" pitchFamily="2" charset="2"/>
              <a:buChar char="Ø"/>
            </a:pPr>
            <a:r>
              <a:rPr lang="en-US" sz="1700" b="1" u="sng" dirty="0" smtClean="0"/>
              <a:t>UGA</a:t>
            </a:r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GPA   3.73-4.03</a:t>
            </a:r>
            <a:endParaRPr lang="en-US" sz="1700" dirty="0" smtClean="0"/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SAT 1790-2040</a:t>
            </a:r>
            <a:endParaRPr lang="en-US" sz="1700" dirty="0" smtClean="0"/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ACT 27-31</a:t>
            </a:r>
          </a:p>
          <a:p>
            <a:pPr>
              <a:buFont typeface="Wingdings" pitchFamily="2" charset="2"/>
              <a:buChar char="Ø"/>
            </a:pPr>
            <a:r>
              <a:rPr lang="en-US" sz="1700" b="1" dirty="0" err="1" smtClean="0"/>
              <a:t>Avg</a:t>
            </a:r>
            <a:r>
              <a:rPr lang="en-US" sz="1700" b="1" dirty="0" smtClean="0"/>
              <a:t> AP courses 4-8</a:t>
            </a:r>
          </a:p>
          <a:p>
            <a:pPr>
              <a:buFont typeface="Wingdings" pitchFamily="2" charset="2"/>
              <a:buChar char="Ø"/>
            </a:pPr>
            <a:endParaRPr lang="en-US" sz="1700" b="1" dirty="0" smtClean="0"/>
          </a:p>
          <a:p>
            <a:pPr marL="0" indent="0" algn="ctr">
              <a:buFont typeface="Wingdings" pitchFamily="2" charset="2"/>
              <a:buChar char="Ø"/>
            </a:pPr>
            <a:r>
              <a:rPr lang="en-US" sz="1700" b="1" u="sng" dirty="0" smtClean="0"/>
              <a:t>GA State</a:t>
            </a:r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GPA  3.2-3.7</a:t>
            </a:r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SAT 1030-1200</a:t>
            </a:r>
            <a:endParaRPr lang="en-US" sz="1700" dirty="0" smtClean="0"/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ACT 22-27</a:t>
            </a:r>
          </a:p>
          <a:p>
            <a:pPr>
              <a:buFont typeface="Wingdings" pitchFamily="2" charset="2"/>
              <a:buChar char="Ø"/>
            </a:pPr>
            <a:endParaRPr lang="en-US" sz="1700" dirty="0" smtClean="0"/>
          </a:p>
          <a:p>
            <a:pPr algn="ctr">
              <a:buFont typeface="Wingdings" pitchFamily="2" charset="2"/>
              <a:buChar char="Ø"/>
            </a:pPr>
            <a:r>
              <a:rPr lang="en-US" sz="1700" b="1" u="sng" dirty="0" err="1" smtClean="0"/>
              <a:t>Ga</a:t>
            </a:r>
            <a:r>
              <a:rPr lang="en-US" sz="1700" b="1" u="sng" dirty="0" smtClean="0"/>
              <a:t> Southern</a:t>
            </a:r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Average GPA 3.2</a:t>
            </a:r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SAT 1040-1160</a:t>
            </a:r>
          </a:p>
          <a:p>
            <a:pPr>
              <a:buFont typeface="Wingdings" pitchFamily="2" charset="2"/>
              <a:buChar char="Ø"/>
            </a:pPr>
            <a:r>
              <a:rPr lang="en-US" sz="1700" b="1" dirty="0" smtClean="0"/>
              <a:t>Middle 50% ACT 21-24</a:t>
            </a:r>
          </a:p>
          <a:p>
            <a:endParaRPr lang="en-US" sz="17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44901" y="1589566"/>
            <a:ext cx="3886200" cy="5420833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3200" b="1" dirty="0" smtClean="0"/>
              <a:t> </a:t>
            </a:r>
            <a:r>
              <a:rPr lang="en-US" sz="6400" b="1" u="sng" dirty="0" smtClean="0"/>
              <a:t>GA. Tech.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Middle 50% GPA  3.77-4.08</a:t>
            </a:r>
            <a:endParaRPr lang="en-US" sz="6400" dirty="0" smtClean="0"/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Middle 50% SAT 1960-2160</a:t>
            </a:r>
            <a:endParaRPr lang="en-US" sz="6400" dirty="0" smtClean="0"/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Middle 50% ACT 28-32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err="1" smtClean="0"/>
              <a:t>Avg</a:t>
            </a:r>
            <a:r>
              <a:rPr lang="en-US" sz="6400" b="1" dirty="0" smtClean="0"/>
              <a:t> AP courses 7.31</a:t>
            </a:r>
          </a:p>
          <a:p>
            <a:pPr>
              <a:buFont typeface="Wingdings" pitchFamily="2" charset="2"/>
              <a:buChar char="Ø"/>
            </a:pPr>
            <a:endParaRPr lang="en-US" sz="6400" dirty="0" smtClean="0"/>
          </a:p>
          <a:p>
            <a:pPr algn="ctr">
              <a:buFont typeface="Wingdings" pitchFamily="2" charset="2"/>
              <a:buChar char="Ø"/>
            </a:pPr>
            <a:r>
              <a:rPr lang="en-US" sz="6400" b="1" u="sng" dirty="0" smtClean="0"/>
              <a:t>Georgia Perimeter College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Min Critical Reading SAT 480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Min ACT English 20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Min Math SAT 440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Min ACT Math 18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No deficiencies allowed in Math or English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SAT or ACT not required, Compass test instead</a:t>
            </a:r>
          </a:p>
          <a:p>
            <a:pPr marL="0" indent="0" algn="ctr">
              <a:buFont typeface="Wingdings" pitchFamily="2" charset="2"/>
              <a:buChar char="Ø"/>
            </a:pPr>
            <a:r>
              <a:rPr lang="en-US" sz="6400" b="1" dirty="0" smtClean="0"/>
              <a:t>  </a:t>
            </a:r>
            <a:r>
              <a:rPr lang="en-US" sz="6400" b="1" u="sng" dirty="0" smtClean="0"/>
              <a:t>Gwinnett Technical College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Graduate from High School</a:t>
            </a:r>
          </a:p>
          <a:p>
            <a:pPr>
              <a:buFont typeface="Wingdings" pitchFamily="2" charset="2"/>
              <a:buChar char="Ø"/>
            </a:pPr>
            <a:r>
              <a:rPr lang="en-US" sz="6400" b="1" dirty="0" smtClean="0"/>
              <a:t>Submit SAT/ACT scores or take Compass test</a:t>
            </a:r>
            <a:endParaRPr lang="en-US" sz="6400" dirty="0"/>
          </a:p>
        </p:txBody>
      </p:sp>
      <p:pic>
        <p:nvPicPr>
          <p:cNvPr id="5" name="Picture 4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60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Honor Code and Discipline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r>
              <a:rPr lang="en-US" sz="1600" b="1" dirty="0" smtClean="0">
                <a:solidFill>
                  <a:srgbClr val="1B1B51"/>
                </a:solidFill>
                <a:latin typeface="Arial" charset="0"/>
              </a:rPr>
              <a:t>If a college or scholarship program inquires about honor code violations or discipline, we are obligated to report this information.</a:t>
            </a:r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endParaRPr lang="en-US" sz="1600" b="1" dirty="0" smtClean="0">
              <a:solidFill>
                <a:srgbClr val="1B1B51"/>
              </a:solidFill>
              <a:latin typeface="Arial" charset="0"/>
            </a:endParaRPr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r>
              <a:rPr lang="en-US" sz="1600" b="1" dirty="0" smtClean="0">
                <a:solidFill>
                  <a:srgbClr val="1B1B51"/>
                </a:solidFill>
                <a:latin typeface="Arial" charset="0"/>
              </a:rPr>
              <a:t>Also, inquiries on a student's integrity may also be affected if the student has a documented </a:t>
            </a:r>
            <a:r>
              <a:rPr lang="en-US" sz="1600" b="1" u="sng" dirty="0" smtClean="0">
                <a:solidFill>
                  <a:srgbClr val="1B1B51"/>
                </a:solidFill>
                <a:latin typeface="Arial" charset="0"/>
              </a:rPr>
              <a:t>out of school suspension</a:t>
            </a:r>
            <a:r>
              <a:rPr lang="en-US" sz="1600" b="1" dirty="0" smtClean="0">
                <a:solidFill>
                  <a:srgbClr val="1B1B51"/>
                </a:solidFill>
                <a:latin typeface="Arial" charset="0"/>
              </a:rPr>
              <a:t> or </a:t>
            </a:r>
            <a:r>
              <a:rPr lang="en-US" sz="1600" b="1" u="sng" dirty="0" smtClean="0">
                <a:solidFill>
                  <a:srgbClr val="1B1B51"/>
                </a:solidFill>
                <a:latin typeface="Arial" charset="0"/>
              </a:rPr>
              <a:t>honor code violation</a:t>
            </a:r>
            <a:r>
              <a:rPr lang="en-US" sz="1600" b="1" dirty="0" smtClean="0">
                <a:solidFill>
                  <a:srgbClr val="1B1B51"/>
                </a:solidFill>
                <a:latin typeface="Arial" charset="0"/>
              </a:rPr>
              <a:t>. </a:t>
            </a:r>
            <a:endParaRPr lang="en-US" sz="1600" b="1" dirty="0" smtClean="0">
              <a:solidFill>
                <a:srgbClr val="1B1B51"/>
              </a:solidFill>
              <a:latin typeface="Arial" charset="0"/>
            </a:endParaRPr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endParaRPr lang="en-US" sz="1600" b="1" dirty="0" smtClean="0">
              <a:solidFill>
                <a:srgbClr val="1B1B51"/>
              </a:solidFill>
              <a:latin typeface="Arial" charset="0"/>
            </a:endParaRP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endParaRPr lang="en-US" sz="1700" b="1" dirty="0" smtClean="0">
              <a:solidFill>
                <a:srgbClr val="1B1B51"/>
              </a:solidFill>
              <a:latin typeface="Arial" charset="0"/>
            </a:endParaRPr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r>
              <a:rPr lang="en-US" sz="1700" b="1" dirty="0" smtClean="0">
                <a:solidFill>
                  <a:srgbClr val="1B1B51"/>
                </a:solidFill>
                <a:latin typeface="Arial" charset="0"/>
              </a:rPr>
              <a:t>Acceptance </a:t>
            </a:r>
            <a:r>
              <a:rPr lang="en-US" sz="1700" b="1" dirty="0" smtClean="0">
                <a:solidFill>
                  <a:srgbClr val="1B1B51"/>
                </a:solidFill>
                <a:latin typeface="Arial" charset="0"/>
              </a:rPr>
              <a:t>to college is provisional and the colleges hold all of the rights. </a:t>
            </a:r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endParaRPr lang="en-US" sz="1700" b="1" dirty="0" smtClean="0">
              <a:solidFill>
                <a:srgbClr val="1B1B51"/>
              </a:solidFill>
              <a:latin typeface="Arial" charset="0"/>
            </a:endParaRPr>
          </a:p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r>
              <a:rPr lang="en-US" sz="1700" b="1" dirty="0" smtClean="0">
                <a:solidFill>
                  <a:srgbClr val="1B1B51"/>
                </a:solidFill>
                <a:latin typeface="Arial" charset="0"/>
              </a:rPr>
              <a:t>Colleges reserve the right to rescind admission or put you on immediate probation.</a:t>
            </a:r>
            <a:r>
              <a:rPr lang="en-US" sz="1700" dirty="0" smtClean="0">
                <a:solidFill>
                  <a:srgbClr val="1B1B51"/>
                </a:solidFill>
                <a:latin typeface="Arial" charset="0"/>
              </a:rPr>
              <a:t> </a:t>
            </a:r>
          </a:p>
          <a:p>
            <a:endParaRPr lang="en-US" sz="1700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600"/>
            <a:ext cx="609600" cy="685800"/>
          </a:xfrm>
          <a:prstGeom prst="rect">
            <a:avLst/>
          </a:prstGeom>
        </p:spPr>
      </p:pic>
      <p:pic>
        <p:nvPicPr>
          <p:cNvPr id="5" name="Picture 4" descr="ACS_Cres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4800" y="2971800"/>
            <a:ext cx="609600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NCAA Eligibility Clearinghouse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054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000048"/>
                </a:solidFill>
              </a:rPr>
              <a:t> If you are planning on participating in intercollegiate athletics at an NCAA Division I or II institution you must register with the NCAA Initial-Eligibility Clearinghouse      </a:t>
            </a:r>
          </a:p>
          <a:p>
            <a:pPr algn="ctr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1400" b="1" dirty="0" smtClean="0">
                <a:solidFill>
                  <a:srgbClr val="000048"/>
                </a:solidFill>
              </a:rPr>
              <a:t>  Access the registration materials by visiting the NCAA website </a:t>
            </a:r>
            <a:r>
              <a:rPr lang="en-US" sz="1400" b="1" dirty="0" smtClean="0">
                <a:solidFill>
                  <a:srgbClr val="000048"/>
                </a:solidFill>
                <a:hlinkClick r:id="rId3"/>
              </a:rPr>
              <a:t>www.ncaaclearinghouse.net</a:t>
            </a:r>
            <a:r>
              <a:rPr lang="en-US" sz="1400" b="1" dirty="0" smtClean="0">
                <a:solidFill>
                  <a:srgbClr val="000048"/>
                </a:solidFill>
              </a:rPr>
              <a:t>     </a:t>
            </a:r>
          </a:p>
          <a:p>
            <a:pPr algn="ctr">
              <a:spcBef>
                <a:spcPct val="50000"/>
              </a:spcBef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000048"/>
                </a:solidFill>
              </a:rPr>
              <a:t>  When taking the SAT/ACT, enter </a:t>
            </a:r>
            <a:r>
              <a:rPr lang="en-US" sz="1400" u="sng" dirty="0" smtClean="0">
                <a:solidFill>
                  <a:srgbClr val="FF0000"/>
                </a:solidFill>
              </a:rPr>
              <a:t>9999</a:t>
            </a:r>
            <a:r>
              <a:rPr lang="en-US" sz="1400" dirty="0" smtClean="0">
                <a:solidFill>
                  <a:srgbClr val="000048"/>
                </a:solidFill>
              </a:rPr>
              <a:t> for scores to be sent to NCAA</a:t>
            </a:r>
            <a:r>
              <a:rPr lang="en-US" sz="1400" dirty="0" smtClean="0"/>
              <a:t> </a:t>
            </a:r>
          </a:p>
          <a:p>
            <a:pPr algn="ctr"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1B1B51"/>
                </a:solidFill>
              </a:rPr>
              <a:t>  </a:t>
            </a:r>
            <a:r>
              <a:rPr lang="en-US" sz="1400" dirty="0" smtClean="0">
                <a:solidFill>
                  <a:srgbClr val="1B1B51"/>
                </a:solidFill>
              </a:rPr>
              <a:t>Students and parents are responsible for determining </a:t>
            </a:r>
          </a:p>
          <a:p>
            <a:pPr algn="ctr"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1B1B51"/>
                </a:solidFill>
              </a:rPr>
              <a:t>NCAA eligibility to Division I and Division II schools</a:t>
            </a:r>
          </a:p>
          <a:p>
            <a:pPr algn="ctr"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1B1B51"/>
                </a:solidFill>
              </a:rPr>
              <a:t>  </a:t>
            </a:r>
            <a:r>
              <a:rPr lang="en-US" sz="1400" dirty="0" smtClean="0">
                <a:solidFill>
                  <a:srgbClr val="1B1B51"/>
                </a:solidFill>
              </a:rPr>
              <a:t>Counselor’s are neither responsible nor allowed </a:t>
            </a:r>
          </a:p>
          <a:p>
            <a:pPr algn="ctr">
              <a:buFont typeface="Wingdings" pitchFamily="2" charset="2"/>
              <a:buChar char="Ø"/>
            </a:pPr>
            <a:r>
              <a:rPr lang="en-US" sz="1400" dirty="0" smtClean="0">
                <a:solidFill>
                  <a:srgbClr val="1B1B51"/>
                </a:solidFill>
              </a:rPr>
              <a:t>to determine eligibility</a:t>
            </a:r>
            <a:endParaRPr lang="en-US" sz="1400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371600" y="4267200"/>
            <a:ext cx="6858000" cy="2308324"/>
          </a:xfrm>
          <a:prstGeom prst="rect">
            <a:avLst/>
          </a:prstGeom>
          <a:solidFill>
            <a:srgbClr val="C0C0C0"/>
          </a:solidFill>
          <a:ln w="38100">
            <a:solidFill>
              <a:srgbClr val="1B1B5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/>
              <a:t>Be aware that the NCAA may or may not approve courses taken through a non-traditional format such as online, distance learning, correspondence, credit recovery, etc. </a:t>
            </a:r>
          </a:p>
          <a:p>
            <a:endParaRPr lang="en-US" b="1" dirty="0"/>
          </a:p>
          <a:p>
            <a:r>
              <a:rPr lang="en-US" b="1" dirty="0" smtClean="0"/>
              <a:t>Counselors are </a:t>
            </a:r>
            <a:r>
              <a:rPr lang="en-US" b="1" dirty="0"/>
              <a:t>not responsible for researching or advising NCAA policies. It is up to the student and family to investigate NCAA regulations as they pertain to non-traditional courses</a:t>
            </a:r>
            <a:endParaRPr lang="en-US" b="1" dirty="0">
              <a:solidFill>
                <a:srgbClr val="1B1B51"/>
              </a:solidFill>
            </a:endParaRPr>
          </a:p>
          <a:p>
            <a:pPr algn="ctr"/>
            <a:endParaRPr lang="en-US" b="1" dirty="0">
              <a:solidFill>
                <a:srgbClr val="1B1B51"/>
              </a:solidFill>
            </a:endParaRPr>
          </a:p>
        </p:txBody>
      </p:sp>
      <p:pic>
        <p:nvPicPr>
          <p:cNvPr id="5" name="Picture 9" descr="ncaa_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3124200"/>
            <a:ext cx="1047750" cy="1047750"/>
          </a:xfrm>
          <a:prstGeom prst="rect">
            <a:avLst/>
          </a:prstGeom>
          <a:noFill/>
        </p:spPr>
      </p:pic>
      <p:pic>
        <p:nvPicPr>
          <p:cNvPr id="6" name="Picture 5" descr="ACS_Crest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385048" cy="990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How to Achieve Success in the Classroom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BE ORGANIZED- USE YOUR AGENDA 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DO YOUR HOMEWORK DAILY (ZEROES FOR NOT TURNING IN WORK LOWERS YOUR GRADE TREMENDOUSLY)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MAKE STUDYING EVERY DAY A PRIORITY- REVIEW CLASS NOTES DAILY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ATTEND </a:t>
            </a:r>
            <a:r>
              <a:rPr lang="en-US" sz="3200" dirty="0" smtClean="0"/>
              <a:t>TEACHERS’ </a:t>
            </a:r>
            <a:r>
              <a:rPr lang="en-US" sz="3200" dirty="0" smtClean="0"/>
              <a:t>HELP SESSIONS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IF NEED EXTRA HELP, ATTEND </a:t>
            </a:r>
            <a:r>
              <a:rPr lang="en-US" sz="3200" dirty="0" smtClean="0"/>
              <a:t>TOTURIAL </a:t>
            </a:r>
            <a:r>
              <a:rPr lang="en-US" sz="3200" dirty="0" smtClean="0"/>
              <a:t>HELP </a:t>
            </a:r>
            <a:r>
              <a:rPr lang="en-US" sz="3200" dirty="0" smtClean="0"/>
              <a:t>SESSIONS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NATIONAL </a:t>
            </a:r>
            <a:r>
              <a:rPr lang="en-US" sz="3200" dirty="0" smtClean="0"/>
              <a:t>HONOR SOCIETY TUTORING -SIGN UP TO HAVE AN INDIVIDUAL PEER TUTOR HELP YOU-FORM AVAILABLE TO FILL OUT IN COUNSELING OFFICE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ASK YOUR TEACHER FOR RECOVERY IF YOUR GRADE IS BELOW 74 (RECOVERY ENDS 2 WEEKS PRIOR TO FINALS)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en-US" sz="3200" dirty="0" smtClean="0"/>
              <a:t>EVERY GRADE COUNTS- COLLEGES WILL LOOK AT GRADES FROM EACH SEMESTER</a:t>
            </a:r>
          </a:p>
          <a:p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33400" cy="60007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and When to See Your Counselor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/>
              <a:t>To see your counselor, please stop by the office to fill out an appointment request card. A counselor will send for you within 24 - 48 hours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Reasons to see a counselor: 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Struggling Academically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Questions about college/career planning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Questions about four year plan for graduation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Guidance on dealing with academic issues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Guidance on dealing with personal issues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Just want to meet your counselor!!!! </a:t>
            </a:r>
            <a:r>
              <a:rPr lang="en-US" sz="2400" dirty="0" smtClean="0">
                <a:sym typeface="Wingdings" pitchFamily="2" charset="2"/>
              </a:rPr>
              <a:t></a:t>
            </a:r>
            <a:endParaRPr lang="en-US" sz="2400" dirty="0" smtClean="0"/>
          </a:p>
          <a:p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and when to see your counselor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We are here to help you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Stop by before school, during lunch or after school. </a:t>
            </a:r>
            <a:r>
              <a:rPr lang="en-US" i="1" dirty="0" smtClean="0"/>
              <a:t>(Parents need appointments)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If counselor is not available, fill out the Counselor Appointment Card. </a:t>
            </a:r>
          </a:p>
          <a:p>
            <a:pPr>
              <a:buFont typeface="Wingdings" pitchFamily="2" charset="2"/>
              <a:buChar char="Ø"/>
            </a:pPr>
            <a:r>
              <a:rPr lang="en-US" sz="3200" b="1" u="sng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Emergency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Danger to yourself, others, or someone else is in danger. See a member of the 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Arlington 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Staff IMMEDIATELY- DO NOT FILL OUT THE APPOINTMENT FORM</a:t>
            </a:r>
            <a:endParaRPr lang="en-US" dirty="0"/>
          </a:p>
        </p:txBody>
      </p:sp>
      <p:pic>
        <p:nvPicPr>
          <p:cNvPr id="4" name="Picture 3" descr="ACS_Crest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600" cy="6858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cademicPresentation2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534D3FD-D06A-455F-9219-F6CA2F50DB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AcademicPresentation2</Template>
  <TotalTime>0</TotalTime>
  <Words>1739</Words>
  <Application>Microsoft Office PowerPoint</Application>
  <PresentationFormat>On-screen Show (4:3)</PresentationFormat>
  <Paragraphs>277</Paragraphs>
  <Slides>22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AcademicPresentation2</vt:lpstr>
      <vt:lpstr>      9th Grade Advisement class of 2017  </vt:lpstr>
      <vt:lpstr>Graduation Requirements</vt:lpstr>
      <vt:lpstr>Math</vt:lpstr>
      <vt:lpstr>Credit and Honor/AP Courses </vt:lpstr>
      <vt:lpstr>  What if I fail a class?  </vt:lpstr>
      <vt:lpstr>Numeric Average</vt:lpstr>
      <vt:lpstr>A Word on Grade Point Averages (GPA)</vt:lpstr>
      <vt:lpstr>Hope Eligibility</vt:lpstr>
      <vt:lpstr>Hope GPA</vt:lpstr>
      <vt:lpstr>Hope Scholarship</vt:lpstr>
      <vt:lpstr>Hope Scholarship</vt:lpstr>
      <vt:lpstr>Zell Miller Scholarship</vt:lpstr>
      <vt:lpstr>Advanced Placement- AP</vt:lpstr>
      <vt:lpstr>4 YEAR PLAN</vt:lpstr>
      <vt:lpstr>Four Year Academic Plan</vt:lpstr>
      <vt:lpstr>College Admission Standards</vt:lpstr>
      <vt:lpstr>Freshman Profile</vt:lpstr>
      <vt:lpstr>Honor Code and Discipline</vt:lpstr>
      <vt:lpstr>NCAA Eligibility Clearinghouse</vt:lpstr>
      <vt:lpstr>How to Achieve Success in the Classroom</vt:lpstr>
      <vt:lpstr>How and When to See Your Counselor</vt:lpstr>
      <vt:lpstr>How and when to see your counselor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2013-09-25T13:52:34Z</dcterms:created>
  <dcterms:modified xsi:type="dcterms:W3CDTF">2013-09-25T18:30:33Z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TC101671251033</vt:lpwstr>
  </property>
</Properties>
</file>