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8"/>
  </p:notesMasterIdLst>
  <p:handoutMasterIdLst>
    <p:handoutMasterId r:id="rId19"/>
  </p:handoutMasterIdLst>
  <p:sldIdLst>
    <p:sldId id="256" r:id="rId3"/>
    <p:sldId id="257" r:id="rId4"/>
    <p:sldId id="258" r:id="rId5"/>
    <p:sldId id="259" r:id="rId6"/>
    <p:sldId id="269" r:id="rId7"/>
    <p:sldId id="270" r:id="rId8"/>
    <p:sldId id="271" r:id="rId9"/>
    <p:sldId id="262" r:id="rId10"/>
    <p:sldId id="263" r:id="rId11"/>
    <p:sldId id="272" r:id="rId12"/>
    <p:sldId id="265" r:id="rId13"/>
    <p:sldId id="273" r:id="rId14"/>
    <p:sldId id="274" r:id="rId15"/>
    <p:sldId id="275" r:id="rId16"/>
    <p:sldId id="27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94717" autoAdjust="0"/>
  </p:normalViewPr>
  <p:slideViewPr>
    <p:cSldViewPr snapToGrid="0" showGuides="1">
      <p:cViewPr varScale="1">
        <p:scale>
          <a:sx n="80" d="100"/>
          <a:sy n="80" d="100"/>
        </p:scale>
        <p:origin x="-84" y="-576"/>
      </p:cViewPr>
      <p:guideLst>
        <p:guide orient="horz" pos="2160"/>
        <p:guide pos="3840"/>
      </p:guideLst>
    </p:cSldViewPr>
  </p:slideViewPr>
  <p:notesTextViewPr>
    <p:cViewPr>
      <p:scale>
        <a:sx n="1" d="1"/>
        <a:sy n="1" d="1"/>
      </p:scale>
      <p:origin x="0" y="0"/>
    </p:cViewPr>
  </p:notesTextViewPr>
  <p:notesViewPr>
    <p:cSldViewPr snapToGrid="0" showGuides="1">
      <p:cViewPr varScale="1">
        <p:scale>
          <a:sx n="51" d="100"/>
          <a:sy n="51" d="100"/>
        </p:scale>
        <p:origin x="2352" y="54"/>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a:pPr/>
              <a:t>8/30/2012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pPr/>
              <a:t>‹#›</a:t>
            </a:fld>
            <a:endParaRPr/>
          </a:p>
        </p:txBody>
      </p:sp>
    </p:spTree>
    <p:extLst>
      <p:ext uri="{BB962C8B-B14F-4D97-AF65-F5344CB8AC3E}">
        <p14:creationId xmlns:p14="http://schemas.microsoft.com/office/powerpoint/2010/main" xmlns="" val="2469016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a:pPr/>
              <a:t>8/30/2012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pPr/>
              <a:t>‹#›</a:t>
            </a:fld>
            <a:endParaRPr/>
          </a:p>
        </p:txBody>
      </p:sp>
    </p:spTree>
    <p:extLst>
      <p:ext uri="{BB962C8B-B14F-4D97-AF65-F5344CB8AC3E}">
        <p14:creationId xmlns:p14="http://schemas.microsoft.com/office/powerpoint/2010/main" xmlns="" val="33508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10096500" cy="2219691"/>
          </a:xfrm>
        </p:spPr>
        <p:txBody>
          <a:bodyPr anchor="ctr">
            <a:normAutofit/>
          </a:bodyPr>
          <a:lstStyle>
            <a:lvl1pPr algn="l">
              <a:defRPr sz="4400" cap="all" baseline="0"/>
            </a:lvl1pPr>
          </a:lstStyle>
          <a:p>
            <a:r>
              <a:rPr lang="en-US" smtClean="0"/>
              <a:t>Click to edit Master title style</a:t>
            </a:r>
            <a:endParaRP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pic>
        <p:nvPicPr>
          <p:cNvPr id="11" name="Picture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xmlns="">
                  <a14:imgLayer r:embed="rId3">
                    <a14:imgEffect>
                      <a14:saturation sat="30000"/>
                    </a14:imgEffect>
                  </a14:imgLayer>
                </a14:imgProps>
              </a:ext>
              <a:ext uri="{28A0092B-C50C-407E-A947-70E740481C1C}">
                <a14:useLocalDpi xmlns:a14="http://schemas.microsoft.com/office/drawing/2010/main" xmlns="" val="0"/>
              </a:ext>
            </a:extLst>
          </a:blip>
          <a:srcRect/>
          <a:stretch/>
        </p:blipFill>
        <p:spPr>
          <a:xfrm>
            <a:off x="1324445" y="0"/>
            <a:ext cx="1747524" cy="2292094"/>
          </a:xfrm>
          <a:prstGeom prst="rect">
            <a:avLst/>
          </a:prstGeom>
        </p:spPr>
      </p:pic>
    </p:spTree>
    <p:extLst>
      <p:ext uri="{BB962C8B-B14F-4D97-AF65-F5344CB8AC3E}">
        <p14:creationId xmlns:p14="http://schemas.microsoft.com/office/powerpoint/2010/main" xmlns="" val="165975651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378687682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5734050" cy="2219691"/>
          </a:xfrm>
        </p:spPr>
        <p:txBody>
          <a:bodyPr anchor="ctr">
            <a:normAutofit/>
          </a:bodyPr>
          <a:lstStyle>
            <a:lvl1pPr algn="l">
              <a:defRPr sz="4400" cap="all" baseline="0"/>
            </a:lvl1pPr>
          </a:lstStyle>
          <a:p>
            <a:r>
              <a:rPr lang="en-US" smtClean="0"/>
              <a:t>Click to edit Master title style</a:t>
            </a:r>
            <a:endParaRP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pic>
        <p:nvPicPr>
          <p:cNvPr id="10" name="Picture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xmlns="">
                  <a14:imgLayer r:embed="rId3">
                    <a14:imgEffect>
                      <a14:saturation sat="30000"/>
                    </a14:imgEffect>
                  </a14:imgLayer>
                </a14:imgProps>
              </a:ext>
              <a:ext uri="{28A0092B-C50C-407E-A947-70E740481C1C}">
                <a14:useLocalDpi xmlns:a14="http://schemas.microsoft.com/office/drawing/2010/main" xmlns="" val="0"/>
              </a:ext>
            </a:extLst>
          </a:blip>
          <a:srcRect/>
          <a:stretch/>
        </p:blipFill>
        <p:spPr>
          <a:xfrm>
            <a:off x="1325880" y="0"/>
            <a:ext cx="1747524" cy="2292094"/>
          </a:xfrm>
          <a:prstGeom prst="rect">
            <a:avLst/>
          </a:prstGeom>
        </p:spPr>
      </p:pic>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r>
              <a:rPr lang="en-US" smtClean="0"/>
              <a:t>Click icon to add picture</a:t>
            </a:r>
            <a:endParaRPr/>
          </a:p>
        </p:txBody>
      </p:sp>
      <p:sp>
        <p:nvSpPr>
          <p:cNvPr id="19" name="Instructional Text"/>
          <p:cNvSpPr/>
          <p:nvPr/>
        </p:nvSpPr>
        <p:spPr>
          <a:xfrm>
            <a:off x="12344400" y="0"/>
            <a:ext cx="1295400" cy="68580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sz="1200" b="1" i="1">
                <a:latin typeface="Arial" pitchFamily="34" charset="0"/>
                <a:cs typeface="Arial" pitchFamily="34" charset="0"/>
              </a:rPr>
              <a:t>NOTE:</a:t>
            </a:r>
          </a:p>
          <a:p>
            <a:r>
              <a:rPr sz="1200" i="1">
                <a:latin typeface="Arial" pitchFamily="34" charset="0"/>
                <a:cs typeface="Arial" pitchFamily="34" charset="0"/>
              </a:rPr>
              <a:t>To change the  image on this slide, select the picture and delete it. Then click the Pictures icon in the placeholder to insert your own image.</a:t>
            </a:r>
          </a:p>
        </p:txBody>
      </p:sp>
    </p:spTree>
    <p:extLst>
      <p:ext uri="{BB962C8B-B14F-4D97-AF65-F5344CB8AC3E}">
        <p14:creationId xmlns:p14="http://schemas.microsoft.com/office/powerpoint/2010/main" xmlns="" val="267394360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2514600"/>
            <a:ext cx="12192000" cy="3194035"/>
            <a:chOff x="647402" y="2514600"/>
            <a:chExt cx="10838688" cy="3194035"/>
          </a:xfrm>
        </p:grpSpPr>
        <p:grpSp>
          <p:nvGrpSpPr>
            <p:cNvPr id="9" name="Group 8"/>
            <p:cNvGrpSpPr/>
            <p:nvPr/>
          </p:nvGrpSpPr>
          <p:grpSpPr>
            <a:xfrm>
              <a:off x="647402" y="2514600"/>
              <a:ext cx="10838688" cy="63125"/>
              <a:chOff x="507492" y="1501519"/>
              <a:chExt cx="8129016" cy="63125"/>
            </a:xfrm>
          </p:grpSpPr>
          <p:cxnSp>
            <p:nvCxnSpPr>
              <p:cNvPr id="14" name="Straight Connector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rot="10800000">
              <a:off x="647402" y="5645510"/>
              <a:ext cx="10838688" cy="63125"/>
              <a:chOff x="507492" y="1501519"/>
              <a:chExt cx="8129016" cy="63125"/>
            </a:xfrm>
          </p:grpSpPr>
          <p:cxnSp>
            <p:nvCxnSpPr>
              <p:cNvPr id="12" name="Straight Connector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title"/>
          </p:nvPr>
        </p:nvSpPr>
        <p:spPr>
          <a:xfrm>
            <a:off x="1104899" y="2971806"/>
            <a:ext cx="10071099" cy="1684150"/>
          </a:xfrm>
        </p:spPr>
        <p:txBody>
          <a:bodyPr anchor="ctr">
            <a:normAutofit/>
          </a:bodyPr>
          <a:lstStyle>
            <a:lvl1pPr>
              <a:defRPr sz="4400" cap="all" baseline="0">
                <a:solidFill>
                  <a:schemeClr val="bg1"/>
                </a:solidFill>
              </a:defRPr>
            </a:lvl1pPr>
          </a:lstStyle>
          <a:p>
            <a:r>
              <a:rPr lang="en-US" smtClean="0"/>
              <a:t>Click to edit Master title style</a:t>
            </a:r>
            <a:endParaRPr/>
          </a:p>
        </p:txBody>
      </p:sp>
      <p:sp>
        <p:nvSpPr>
          <p:cNvPr id="3" name="Text Placeholder 2"/>
          <p:cNvSpPr>
            <a:spLocks noGrp="1"/>
          </p:cNvSpPr>
          <p:nvPr>
            <p:ph type="body" idx="1"/>
          </p:nvPr>
        </p:nvSpPr>
        <p:spPr>
          <a:xfrm>
            <a:off x="1104899" y="4655956"/>
            <a:ext cx="10071099" cy="509750"/>
          </a:xfrm>
        </p:spPr>
        <p:txBody>
          <a:bodyPr>
            <a:normAutofit/>
          </a:bodyPr>
          <a:lstStyle>
            <a:lvl1pPr marL="0" indent="0">
              <a:spcBef>
                <a:spcPts val="0"/>
              </a:spcBef>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pic>
        <p:nvPicPr>
          <p:cNvPr id="7" name="Picture 6"/>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xmlns="" val="0"/>
              </a:ext>
            </a:extLst>
          </a:blip>
          <a:stretch>
            <a:fillRect/>
          </a:stretch>
        </p:blipFill>
        <p:spPr>
          <a:xfrm>
            <a:off x="1325880" y="0"/>
            <a:ext cx="1783188" cy="2971806"/>
          </a:xfrm>
          <a:prstGeom prst="rect">
            <a:avLst/>
          </a:prstGeom>
        </p:spPr>
      </p:pic>
    </p:spTree>
    <p:extLst>
      <p:ext uri="{BB962C8B-B14F-4D97-AF65-F5344CB8AC3E}">
        <p14:creationId xmlns:p14="http://schemas.microsoft.com/office/powerpoint/2010/main" xmlns="" val="360267880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04900" y="1600200"/>
            <a:ext cx="4914900" cy="4571999"/>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600200"/>
            <a:ext cx="4914900" cy="4571999"/>
          </a:xfrm>
        </p:spPr>
        <p:txBody>
          <a:bodyPr/>
          <a:lstStyle>
            <a:lvl5pPr>
              <a:defRPr/>
            </a:lvl5pPr>
            <a:lvl6pPr>
              <a:defRPr/>
            </a:lvl6pPr>
            <a:lvl7pPr>
              <a:defRPr/>
            </a:lvl7pPr>
            <a:lvl8pPr>
              <a:defRPr/>
            </a:lvl8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402B9795-92DC-40DC-A1CA-9A4B349D7824}" type="datetimeFigureOut">
              <a:rPr/>
              <a:pPr/>
              <a:t>8/30/2012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352779106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110490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4900" y="2424112"/>
            <a:ext cx="4919472" cy="3748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6611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66110" y="2424112"/>
            <a:ext cx="4919472" cy="3748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402B9795-92DC-40DC-A1CA-9A4B349D7824}" type="datetimeFigureOut">
              <a:rPr/>
              <a:pPr/>
              <a:t>8/30/2012</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397101610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402B9795-92DC-40DC-A1CA-9A4B349D7824}" type="datetimeFigureOut">
              <a:rPr/>
              <a:pPr/>
              <a:t>8/30/2012</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175811152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2B9795-92DC-40DC-A1CA-9A4B349D7824}" type="datetimeFigureOut">
              <a:rPr/>
              <a:pPr/>
              <a:t>8/30/2012</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30241692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a:p>
        </p:txBody>
      </p:sp>
      <p:sp>
        <p:nvSpPr>
          <p:cNvPr id="3" name="Content Placeholder 2"/>
          <p:cNvSpPr>
            <a:spLocks noGrp="1"/>
          </p:cNvSpPr>
          <p:nvPr>
            <p:ph idx="1"/>
          </p:nvPr>
        </p:nvSpPr>
        <p:spPr>
          <a:xfrm>
            <a:off x="5641848" y="1600199"/>
            <a:ext cx="5445252" cy="4572001"/>
          </a:xfrm>
        </p:spPr>
        <p:txBody>
          <a:bodyPr>
            <a:normAutofit/>
          </a:bodyPr>
          <a:lstStyle>
            <a:lvl1pPr>
              <a:defRPr sz="2000"/>
            </a:lvl1pPr>
            <a:lvl2pPr>
              <a:defRPr sz="16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104900" y="1600200"/>
            <a:ext cx="4384548"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a:pPr/>
              <a:t>8/30/2012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376976468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a:p>
        </p:txBody>
      </p:sp>
      <p:sp>
        <p:nvSpPr>
          <p:cNvPr id="3" name="Picture Placeholder 2"/>
          <p:cNvSpPr>
            <a:spLocks noGrp="1"/>
          </p:cNvSpPr>
          <p:nvPr>
            <p:ph type="pic" idx="1"/>
          </p:nvPr>
        </p:nvSpPr>
        <p:spPr>
          <a:xfrm>
            <a:off x="4654671" y="1600199"/>
            <a:ext cx="6430912" cy="4572001"/>
          </a:xfrm>
        </p:spPr>
        <p:txBody>
          <a:bodyPr tIns="118872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1104900" y="1600200"/>
            <a:ext cx="3396996"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a:pPr/>
              <a:t>8/30/2012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76963709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xmlns="" val="20120767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65125"/>
            <a:ext cx="1714500" cy="5811838"/>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04900" y="365125"/>
            <a:ext cx="809889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grpSp>
        <p:nvGrpSpPr>
          <p:cNvPr id="7" name="Group 6"/>
          <p:cNvGrpSpPr/>
          <p:nvPr/>
        </p:nvGrpSpPr>
        <p:grpSpPr>
          <a:xfrm rot="5400000">
            <a:off x="6514047" y="3228843"/>
            <a:ext cx="5632704" cy="84403"/>
            <a:chOff x="1073150" y="1219201"/>
            <a:chExt cx="10058400" cy="63125"/>
          </a:xfrm>
        </p:grpSpPr>
        <p:cxnSp>
          <p:nvCxnSpPr>
            <p:cNvPr id="8" name="Straight Connector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44592712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402B9795-92DC-40DC-A1CA-9A4B349D7824}" type="datetimeFigureOut">
              <a:rPr/>
              <a:pPr/>
              <a:t>8/30/2012</a:t>
            </a:fld>
            <a:endParaRPr/>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chemeClr val="tx1">
                    <a:lumMod val="60000"/>
                    <a:lumOff val="40000"/>
                  </a:schemeClr>
                </a:solidFill>
              </a:defRPr>
            </a:lvl1pPr>
          </a:lstStyle>
          <a:p>
            <a:endParaRPr/>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chemeClr val="tx1">
                    <a:lumMod val="60000"/>
                    <a:lumOff val="40000"/>
                  </a:schemeClr>
                </a:solidFill>
              </a:defRPr>
            </a:lvl1pPr>
          </a:lstStyle>
          <a:p>
            <a:fld id="{0FF54DE5-C571-48E8-A5BC-B369434E2F44}" type="slidenum">
              <a:rPr/>
              <a:pPr/>
              <a:t>‹#›</a:t>
            </a:fld>
            <a:endParaRPr/>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hyperlink" Target="http://www.act.org/" TargetMode="External"/><Relationship Id="rId2" Type="http://schemas.openxmlformats.org/officeDocument/2006/relationships/hyperlink" Target="http://www.collegeboard.com/" TargetMode="Externa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249382" y="2292094"/>
            <a:ext cx="6589568" cy="2219691"/>
          </a:xfrm>
        </p:spPr>
        <p:txBody>
          <a:bodyPr anchor="ctr"/>
          <a:lstStyle/>
          <a:p>
            <a:r>
              <a:rPr lang="en-US" dirty="0" smtClean="0"/>
              <a:t>Arlington  </a:t>
            </a:r>
            <a:r>
              <a:rPr lang="en-US" dirty="0" smtClean="0">
                <a:solidFill>
                  <a:srgbClr val="FF0000"/>
                </a:solidFill>
              </a:rPr>
              <a:t>11</a:t>
            </a:r>
            <a:r>
              <a:rPr lang="en-US" baseline="30000" dirty="0" smtClean="0">
                <a:solidFill>
                  <a:srgbClr val="FF0000"/>
                </a:solidFill>
              </a:rPr>
              <a:t>th</a:t>
            </a:r>
            <a:r>
              <a:rPr lang="en-US" dirty="0" smtClean="0"/>
              <a:t> Grade Advisement</a:t>
            </a:r>
            <a:endParaRPr lang="en-US" dirty="0"/>
          </a:p>
        </p:txBody>
      </p:sp>
      <p:pic>
        <p:nvPicPr>
          <p:cNvPr id="4" name="Picture Placeholder 3" descr="Open book on table, blurred shelves of books in background"/>
          <p:cNvPicPr>
            <a:picLocks noGrp="1" noChangeAspect="1"/>
          </p:cNvPicPr>
          <p:nvPr>
            <p:ph type="pic" sz="quarter" idx="13"/>
          </p:nvPr>
        </p:nvPicPr>
        <p:blipFill>
          <a:blip r:embed="rId2" cstate="print">
            <a:extLst>
              <a:ext uri="{28A0092B-C50C-407E-A947-70E740481C1C}">
                <a14:useLocalDpi xmlns:a14="http://schemas.microsoft.com/office/drawing/2010/main" xmlns="" val="0"/>
              </a:ext>
            </a:extLst>
          </a:blip>
          <a:srcRect l="8890" r="8890"/>
          <a:stretch>
            <a:fillRect/>
          </a:stretch>
        </p:blipFill>
        <p:spPr/>
      </p:pic>
      <p:pic>
        <p:nvPicPr>
          <p:cNvPr id="5" name="Picture 4" descr="ACS_Crest01.jpg"/>
          <p:cNvPicPr>
            <a:picLocks noChangeAspect="1"/>
          </p:cNvPicPr>
          <p:nvPr/>
        </p:nvPicPr>
        <p:blipFill>
          <a:blip r:embed="rId3" cstate="print"/>
          <a:stretch>
            <a:fillRect/>
          </a:stretch>
        </p:blipFill>
        <p:spPr>
          <a:xfrm>
            <a:off x="1" y="1341912"/>
            <a:ext cx="1520042" cy="1365662"/>
          </a:xfrm>
          <a:prstGeom prst="rect">
            <a:avLst/>
          </a:prstGeom>
        </p:spPr>
      </p:pic>
    </p:spTree>
    <p:extLst>
      <p:ext uri="{BB962C8B-B14F-4D97-AF65-F5344CB8AC3E}">
        <p14:creationId xmlns:p14="http://schemas.microsoft.com/office/powerpoint/2010/main" xmlns="" val="165213399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TOPICS FOR DISCUSSION</a:t>
            </a:r>
            <a:endParaRPr lang="en-US" sz="4400" dirty="0"/>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5" name="Rectangle 5"/>
          <p:cNvSpPr>
            <a:spLocks noChangeArrowheads="1"/>
          </p:cNvSpPr>
          <p:nvPr/>
        </p:nvSpPr>
        <p:spPr bwMode="auto">
          <a:xfrm>
            <a:off x="152400" y="1809750"/>
            <a:ext cx="4572000" cy="3970318"/>
          </a:xfrm>
          <a:prstGeom prst="rect">
            <a:avLst/>
          </a:prstGeom>
          <a:noFill/>
          <a:ln w="9525">
            <a:noFill/>
            <a:miter lim="800000"/>
            <a:headEnd/>
            <a:tailEnd/>
          </a:ln>
        </p:spPr>
        <p:txBody>
          <a:bodyPr>
            <a:spAutoFit/>
          </a:bodyPr>
          <a:lstStyle/>
          <a:p>
            <a:pPr eaLnBrk="0" hangingPunct="0">
              <a:buFont typeface="Wingdings" pitchFamily="2" charset="2"/>
              <a:buChar char="Ø"/>
            </a:pPr>
            <a:r>
              <a:rPr lang="en-US" sz="2400" b="1" dirty="0">
                <a:solidFill>
                  <a:srgbClr val="000048"/>
                </a:solidFill>
              </a:rPr>
              <a:t>  </a:t>
            </a:r>
            <a:r>
              <a:rPr lang="en-US" sz="2400" b="1" dirty="0">
                <a:solidFill>
                  <a:schemeClr val="accent5">
                    <a:lumMod val="50000"/>
                  </a:schemeClr>
                </a:solidFill>
              </a:rPr>
              <a:t>Counselors</a:t>
            </a:r>
          </a:p>
          <a:p>
            <a:pPr eaLnBrk="0" hangingPunct="0">
              <a:buFont typeface="Wingdings" pitchFamily="2" charset="2"/>
              <a:buChar char="Ø"/>
            </a:pPr>
            <a:r>
              <a:rPr lang="en-US" sz="2400" b="1" dirty="0">
                <a:solidFill>
                  <a:schemeClr val="accent5">
                    <a:lumMod val="50000"/>
                  </a:schemeClr>
                </a:solidFill>
              </a:rPr>
              <a:t>  Graduation Requirements</a:t>
            </a:r>
          </a:p>
          <a:p>
            <a:pPr eaLnBrk="0" hangingPunct="0">
              <a:buFont typeface="Wingdings" pitchFamily="2" charset="2"/>
              <a:buChar char="Ø"/>
            </a:pPr>
            <a:r>
              <a:rPr lang="en-US" sz="2400" b="1" dirty="0">
                <a:solidFill>
                  <a:schemeClr val="accent5">
                    <a:lumMod val="50000"/>
                  </a:schemeClr>
                </a:solidFill>
              </a:rPr>
              <a:t>-  Credits and Honor Points</a:t>
            </a:r>
          </a:p>
          <a:p>
            <a:pPr eaLnBrk="0" hangingPunct="0">
              <a:buFont typeface="Wingdings" pitchFamily="2" charset="2"/>
              <a:buChar char="Ø"/>
            </a:pPr>
            <a:r>
              <a:rPr lang="en-US" sz="2400" b="1" dirty="0">
                <a:solidFill>
                  <a:schemeClr val="accent5">
                    <a:lumMod val="50000"/>
                  </a:schemeClr>
                </a:solidFill>
              </a:rPr>
              <a:t>-  Numeric Average</a:t>
            </a:r>
          </a:p>
          <a:p>
            <a:pPr eaLnBrk="0" hangingPunct="0">
              <a:buFont typeface="Wingdings" pitchFamily="2" charset="2"/>
              <a:buChar char="Ø"/>
            </a:pPr>
            <a:r>
              <a:rPr lang="en-US" sz="2400" b="1" dirty="0">
                <a:solidFill>
                  <a:schemeClr val="accent5">
                    <a:lumMod val="50000"/>
                  </a:schemeClr>
                </a:solidFill>
              </a:rPr>
              <a:t>-  Senior Schedule</a:t>
            </a:r>
          </a:p>
          <a:p>
            <a:pPr eaLnBrk="0" hangingPunct="0">
              <a:buFont typeface="Wingdings" pitchFamily="2" charset="2"/>
              <a:buChar char="Ø"/>
            </a:pPr>
            <a:r>
              <a:rPr lang="en-US" sz="2400" b="1" dirty="0">
                <a:solidFill>
                  <a:schemeClr val="accent5">
                    <a:lumMod val="50000"/>
                  </a:schemeClr>
                </a:solidFill>
              </a:rPr>
              <a:t>-  AP</a:t>
            </a:r>
          </a:p>
          <a:p>
            <a:pPr eaLnBrk="0" hangingPunct="0">
              <a:buFont typeface="Wingdings" pitchFamily="2" charset="2"/>
              <a:buChar char="Ø"/>
            </a:pPr>
            <a:r>
              <a:rPr lang="en-US" sz="2400" b="1" dirty="0">
                <a:solidFill>
                  <a:schemeClr val="accent5">
                    <a:lumMod val="50000"/>
                  </a:schemeClr>
                </a:solidFill>
              </a:rPr>
              <a:t>  Dual Enrollment</a:t>
            </a:r>
          </a:p>
          <a:p>
            <a:pPr eaLnBrk="0" hangingPunct="0">
              <a:buFont typeface="Wingdings" pitchFamily="2" charset="2"/>
              <a:buChar char="Ø"/>
            </a:pPr>
            <a:r>
              <a:rPr lang="en-US" sz="2400" b="1" dirty="0" smtClean="0">
                <a:solidFill>
                  <a:schemeClr val="accent5">
                    <a:lumMod val="50000"/>
                  </a:schemeClr>
                </a:solidFill>
              </a:rPr>
              <a:t>-  </a:t>
            </a:r>
            <a:r>
              <a:rPr lang="en-US" sz="2400" b="1" dirty="0">
                <a:solidFill>
                  <a:schemeClr val="accent5">
                    <a:lumMod val="50000"/>
                  </a:schemeClr>
                </a:solidFill>
              </a:rPr>
              <a:t>Credits and Honor Points</a:t>
            </a:r>
          </a:p>
          <a:p>
            <a:pPr eaLnBrk="0" hangingPunct="0">
              <a:buFont typeface="Wingdings" pitchFamily="2" charset="2"/>
              <a:buChar char="Ø"/>
            </a:pPr>
            <a:r>
              <a:rPr lang="en-US" sz="2400" b="1" dirty="0">
                <a:solidFill>
                  <a:schemeClr val="accent5">
                    <a:lumMod val="50000"/>
                  </a:schemeClr>
                </a:solidFill>
              </a:rPr>
              <a:t>-  GHSGT and PSAT</a:t>
            </a:r>
          </a:p>
          <a:p>
            <a:pPr eaLnBrk="0" hangingPunct="0">
              <a:buFont typeface="Wingdings" pitchFamily="2" charset="2"/>
              <a:buChar char="Ø"/>
            </a:pPr>
            <a:endParaRPr lang="en-US" b="1" dirty="0">
              <a:solidFill>
                <a:srgbClr val="000048"/>
              </a:solidFill>
            </a:endParaRPr>
          </a:p>
          <a:p>
            <a:pPr eaLnBrk="0" hangingPunct="0"/>
            <a:endParaRPr lang="en-US" b="1" dirty="0">
              <a:solidFill>
                <a:srgbClr val="000048"/>
              </a:solidFill>
            </a:endParaRPr>
          </a:p>
        </p:txBody>
      </p:sp>
      <p:sp>
        <p:nvSpPr>
          <p:cNvPr id="6" name="Rectangle 6"/>
          <p:cNvSpPr>
            <a:spLocks noChangeArrowheads="1"/>
          </p:cNvSpPr>
          <p:nvPr/>
        </p:nvSpPr>
        <p:spPr bwMode="auto">
          <a:xfrm>
            <a:off x="4953000" y="1809750"/>
            <a:ext cx="5319156" cy="4154984"/>
          </a:xfrm>
          <a:prstGeom prst="rect">
            <a:avLst/>
          </a:prstGeom>
          <a:noFill/>
          <a:ln w="9525">
            <a:noFill/>
            <a:miter lim="800000"/>
            <a:headEnd/>
            <a:tailEnd/>
          </a:ln>
        </p:spPr>
        <p:txBody>
          <a:bodyPr wrap="square">
            <a:spAutoFit/>
          </a:bodyPr>
          <a:lstStyle/>
          <a:p>
            <a:pPr eaLnBrk="0" hangingPunct="0">
              <a:buFont typeface="Wingdings" pitchFamily="2" charset="2"/>
              <a:buChar char="Ø"/>
            </a:pPr>
            <a:r>
              <a:rPr lang="en-US" sz="2400" b="1" dirty="0">
                <a:solidFill>
                  <a:srgbClr val="000048"/>
                </a:solidFill>
              </a:rPr>
              <a:t>-  </a:t>
            </a:r>
            <a:r>
              <a:rPr lang="en-US" sz="2400" b="1" dirty="0">
                <a:solidFill>
                  <a:schemeClr val="accent5">
                    <a:lumMod val="50000"/>
                  </a:schemeClr>
                </a:solidFill>
              </a:rPr>
              <a:t>College Admission Standards</a:t>
            </a:r>
          </a:p>
          <a:p>
            <a:pPr eaLnBrk="0" hangingPunct="0">
              <a:buFont typeface="Wingdings" pitchFamily="2" charset="2"/>
              <a:buChar char="Ø"/>
            </a:pPr>
            <a:r>
              <a:rPr lang="en-US" sz="2400" b="1" dirty="0">
                <a:solidFill>
                  <a:schemeClr val="accent5">
                    <a:lumMod val="50000"/>
                  </a:schemeClr>
                </a:solidFill>
              </a:rPr>
              <a:t>-  GPA</a:t>
            </a:r>
          </a:p>
          <a:p>
            <a:pPr eaLnBrk="0" hangingPunct="0">
              <a:buFont typeface="Wingdings" pitchFamily="2" charset="2"/>
              <a:buChar char="Ø"/>
            </a:pPr>
            <a:r>
              <a:rPr lang="en-US" sz="2400" b="1" dirty="0">
                <a:solidFill>
                  <a:schemeClr val="accent5">
                    <a:lumMod val="50000"/>
                  </a:schemeClr>
                </a:solidFill>
              </a:rPr>
              <a:t>-  Researching colleges</a:t>
            </a:r>
          </a:p>
          <a:p>
            <a:pPr eaLnBrk="0" hangingPunct="0">
              <a:buFont typeface="Wingdings" pitchFamily="2" charset="2"/>
              <a:buChar char="Ø"/>
            </a:pPr>
            <a:r>
              <a:rPr lang="en-US" sz="2400" b="1" dirty="0">
                <a:solidFill>
                  <a:schemeClr val="accent5">
                    <a:lumMod val="50000"/>
                  </a:schemeClr>
                </a:solidFill>
              </a:rPr>
              <a:t>-  Narrowing List of Colleges</a:t>
            </a:r>
          </a:p>
          <a:p>
            <a:pPr eaLnBrk="0" hangingPunct="0">
              <a:buFont typeface="Wingdings" pitchFamily="2" charset="2"/>
              <a:buChar char="Ø"/>
            </a:pPr>
            <a:r>
              <a:rPr lang="en-US" sz="2400" b="1" dirty="0">
                <a:solidFill>
                  <a:schemeClr val="accent5">
                    <a:lumMod val="50000"/>
                  </a:schemeClr>
                </a:solidFill>
              </a:rPr>
              <a:t>-  Honor Code</a:t>
            </a:r>
          </a:p>
          <a:p>
            <a:pPr eaLnBrk="0" hangingPunct="0">
              <a:buFont typeface="Wingdings" pitchFamily="2" charset="2"/>
              <a:buChar char="Ø"/>
            </a:pPr>
            <a:r>
              <a:rPr lang="en-US" sz="2400" b="1" dirty="0">
                <a:solidFill>
                  <a:schemeClr val="accent5">
                    <a:lumMod val="50000"/>
                  </a:schemeClr>
                </a:solidFill>
              </a:rPr>
              <a:t>-  SAT/ACT</a:t>
            </a:r>
          </a:p>
          <a:p>
            <a:pPr eaLnBrk="0" hangingPunct="0">
              <a:buFont typeface="Wingdings" pitchFamily="2" charset="2"/>
              <a:buChar char="Ø"/>
            </a:pPr>
            <a:r>
              <a:rPr lang="en-US" sz="2400" b="1" dirty="0">
                <a:solidFill>
                  <a:schemeClr val="accent5">
                    <a:lumMod val="50000"/>
                  </a:schemeClr>
                </a:solidFill>
              </a:rPr>
              <a:t>-  Scholarships/Financial Aid</a:t>
            </a:r>
          </a:p>
          <a:p>
            <a:pPr eaLnBrk="0" hangingPunct="0">
              <a:buFont typeface="Wingdings" pitchFamily="2" charset="2"/>
              <a:buChar char="Ø"/>
            </a:pPr>
            <a:r>
              <a:rPr lang="en-US" sz="2400" b="1" dirty="0">
                <a:solidFill>
                  <a:schemeClr val="accent5">
                    <a:lumMod val="50000"/>
                  </a:schemeClr>
                </a:solidFill>
              </a:rPr>
              <a:t>-  HOPE</a:t>
            </a:r>
          </a:p>
          <a:p>
            <a:pPr eaLnBrk="0" hangingPunct="0">
              <a:buFont typeface="Wingdings" pitchFamily="2" charset="2"/>
              <a:buChar char="Ø"/>
            </a:pPr>
            <a:r>
              <a:rPr lang="en-US" sz="2400" b="1" dirty="0">
                <a:solidFill>
                  <a:schemeClr val="accent5">
                    <a:lumMod val="50000"/>
                  </a:schemeClr>
                </a:solidFill>
              </a:rPr>
              <a:t>-  NCAA</a:t>
            </a:r>
          </a:p>
          <a:p>
            <a:pPr eaLnBrk="0" hangingPunct="0">
              <a:buFont typeface="Wingdings" pitchFamily="2" charset="2"/>
              <a:buChar char="Ø"/>
            </a:pPr>
            <a:r>
              <a:rPr lang="en-US" sz="2400" b="1" dirty="0">
                <a:solidFill>
                  <a:schemeClr val="accent5">
                    <a:lumMod val="50000"/>
                  </a:schemeClr>
                </a:solidFill>
              </a:rPr>
              <a:t>-  Junior Status Meeting</a:t>
            </a:r>
          </a:p>
          <a:p>
            <a:pPr eaLnBrk="0" hangingPunct="0"/>
            <a:endParaRPr lang="en-US" sz="2400" b="1" dirty="0">
              <a:solidFill>
                <a:srgbClr val="000048"/>
              </a:solidFill>
            </a:endParaRPr>
          </a:p>
        </p:txBody>
      </p:sp>
    </p:spTree>
    <p:extLst>
      <p:ext uri="{BB962C8B-B14F-4D97-AF65-F5344CB8AC3E}">
        <p14:creationId xmlns:p14="http://schemas.microsoft.com/office/powerpoint/2010/main" xmlns="" val="165425530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GRADUATION REQUIRMENTS</a:t>
            </a:r>
            <a:endParaRPr lang="en-US" sz="4400" dirty="0"/>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graphicFrame>
        <p:nvGraphicFramePr>
          <p:cNvPr id="10" name="Table 9"/>
          <p:cNvGraphicFramePr>
            <a:graphicFrameLocks noGrp="1"/>
          </p:cNvGraphicFramePr>
          <p:nvPr/>
        </p:nvGraphicFramePr>
        <p:xfrm>
          <a:off x="1151906" y="1386445"/>
          <a:ext cx="8858992" cy="5230368"/>
        </p:xfrm>
        <a:graphic>
          <a:graphicData uri="http://schemas.openxmlformats.org/drawingml/2006/table">
            <a:tbl>
              <a:tblPr/>
              <a:tblGrid>
                <a:gridCol w="6202769"/>
                <a:gridCol w="2656223"/>
              </a:tblGrid>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rgbClr val="000048"/>
                          </a:solidFill>
                          <a:effectLst/>
                          <a:latin typeface="Tahoma" charset="0"/>
                        </a:rPr>
                        <a:t>Requirements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rgbClr val="000048"/>
                          </a:solidFill>
                          <a:effectLst/>
                          <a:latin typeface="Tahoma" charset="0"/>
                        </a:rPr>
                        <a:t>Credits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Language Arts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Mathematics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Social Studies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Science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Health/Personal Fitness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569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World Lang</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defRPr/>
                      </a:pPr>
                      <a:r>
                        <a:rPr lang="en-US" sz="1800" b="1" dirty="0" smtClean="0">
                          <a:solidFill>
                            <a:srgbClr val="FF0000"/>
                          </a:solidFill>
                          <a:effectLst/>
                        </a:rPr>
                        <a:t>Students planning to enter/transfer into a 4 year college/university must take a minimum of two units of the same world language</a:t>
                      </a:r>
                      <a:endParaRPr kumimoji="0" lang="en-US" sz="1800" b="0" i="0" u="none" strike="noStrike" cap="none" normalizeH="0" baseline="0" dirty="0" smtClean="0">
                        <a:ln>
                          <a:noFill/>
                        </a:ln>
                        <a:solidFill>
                          <a:srgbClr val="FF0000"/>
                        </a:solidFill>
                        <a:effectLst/>
                        <a:latin typeface="Tahoma"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1800" b="0" i="0" u="none" strike="noStrike" cap="none" normalizeH="0" baseline="0" dirty="0" smtClean="0">
                        <a:ln>
                          <a:noFill/>
                        </a:ln>
                        <a:solidFill>
                          <a:schemeClr val="tx1"/>
                        </a:solidFill>
                        <a:effectLst/>
                        <a:latin typeface="Tahoma"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4 Bible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Fine Arts/Speech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Electives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Career Technical Course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401027861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CREDITS AND HONOR POINTS</a:t>
            </a:r>
            <a:endParaRPr lang="en-US" sz="4400" dirty="0"/>
          </a:p>
        </p:txBody>
      </p:sp>
      <p:pic>
        <p:nvPicPr>
          <p:cNvPr id="5" name="Picture 4" descr="ACS_Crest01.jpg"/>
          <p:cNvPicPr>
            <a:picLocks noChangeAspect="1"/>
          </p:cNvPicPr>
          <p:nvPr/>
        </p:nvPicPr>
        <p:blipFill>
          <a:blip r:embed="rId2" cstate="print"/>
          <a:stretch>
            <a:fillRect/>
          </a:stretch>
        </p:blipFill>
        <p:spPr>
          <a:xfrm>
            <a:off x="0" y="0"/>
            <a:ext cx="1045029" cy="1080655"/>
          </a:xfrm>
          <a:prstGeom prst="rect">
            <a:avLst/>
          </a:prstGeom>
        </p:spPr>
      </p:pic>
      <p:sp>
        <p:nvSpPr>
          <p:cNvPr id="8" name="Text Box 4"/>
          <p:cNvSpPr txBox="1">
            <a:spLocks noChangeArrowheads="1"/>
          </p:cNvSpPr>
          <p:nvPr/>
        </p:nvSpPr>
        <p:spPr bwMode="auto">
          <a:xfrm>
            <a:off x="1107869" y="1484415"/>
            <a:ext cx="1336904" cy="523220"/>
          </a:xfrm>
          <a:prstGeom prst="rect">
            <a:avLst/>
          </a:prstGeom>
          <a:noFill/>
          <a:ln w="9525">
            <a:noFill/>
            <a:miter lim="800000"/>
            <a:headEnd/>
            <a:tailEnd/>
          </a:ln>
        </p:spPr>
        <p:txBody>
          <a:bodyPr wrap="none">
            <a:spAutoFit/>
          </a:bodyPr>
          <a:lstStyle/>
          <a:p>
            <a:pPr eaLnBrk="0" hangingPunct="0"/>
            <a:r>
              <a:rPr lang="en-US" sz="2800" b="1" u="sng" dirty="0">
                <a:solidFill>
                  <a:srgbClr val="000048"/>
                </a:solidFill>
              </a:rPr>
              <a:t>Credits</a:t>
            </a:r>
          </a:p>
        </p:txBody>
      </p:sp>
      <p:sp>
        <p:nvSpPr>
          <p:cNvPr id="9" name="Text Box 5"/>
          <p:cNvSpPr txBox="1">
            <a:spLocks noChangeArrowheads="1"/>
          </p:cNvSpPr>
          <p:nvPr/>
        </p:nvSpPr>
        <p:spPr bwMode="auto">
          <a:xfrm>
            <a:off x="1246744" y="1958439"/>
            <a:ext cx="7315200" cy="2640723"/>
          </a:xfrm>
          <a:prstGeom prst="rect">
            <a:avLst/>
          </a:prstGeom>
          <a:noFill/>
          <a:ln w="9525">
            <a:noFill/>
            <a:miter lim="800000"/>
            <a:headEnd/>
            <a:tailEnd/>
          </a:ln>
        </p:spPr>
        <p:txBody>
          <a:bodyPr>
            <a:spAutoFit/>
          </a:bodyPr>
          <a:lstStyle/>
          <a:p>
            <a:pPr lvl="1" eaLnBrk="0" hangingPunct="0"/>
            <a:r>
              <a:rPr lang="en-US" b="1" dirty="0" smtClean="0">
                <a:solidFill>
                  <a:schemeClr val="hlink"/>
                </a:solidFill>
              </a:rPr>
              <a:t>17</a:t>
            </a:r>
            <a:r>
              <a:rPr lang="en-US" b="1" dirty="0" smtClean="0">
                <a:solidFill>
                  <a:srgbClr val="000048"/>
                </a:solidFill>
              </a:rPr>
              <a:t> </a:t>
            </a:r>
            <a:r>
              <a:rPr lang="en-US" b="1" dirty="0">
                <a:solidFill>
                  <a:srgbClr val="000048"/>
                </a:solidFill>
              </a:rPr>
              <a:t>credits earned by the start of the </a:t>
            </a:r>
            <a:r>
              <a:rPr lang="en-US" b="1" dirty="0" smtClean="0">
                <a:solidFill>
                  <a:srgbClr val="000048"/>
                </a:solidFill>
              </a:rPr>
              <a:t>2014/2015 </a:t>
            </a:r>
            <a:r>
              <a:rPr lang="en-US" b="1" dirty="0">
                <a:solidFill>
                  <a:srgbClr val="000048"/>
                </a:solidFill>
              </a:rPr>
              <a:t>school year</a:t>
            </a:r>
          </a:p>
          <a:p>
            <a:pPr lvl="1" eaLnBrk="0" hangingPunct="0"/>
            <a:endParaRPr lang="en-US" b="1" dirty="0">
              <a:solidFill>
                <a:srgbClr val="000048"/>
              </a:solidFill>
            </a:endParaRPr>
          </a:p>
          <a:p>
            <a:pPr lvl="1" eaLnBrk="0" hangingPunct="0"/>
            <a:r>
              <a:rPr lang="en-US" b="1" dirty="0">
                <a:solidFill>
                  <a:srgbClr val="000048"/>
                </a:solidFill>
              </a:rPr>
              <a:t>If a student does not have 17 credits then the student is placed in an 11</a:t>
            </a:r>
            <a:r>
              <a:rPr lang="en-US" b="1" baseline="30000" dirty="0">
                <a:solidFill>
                  <a:srgbClr val="000048"/>
                </a:solidFill>
              </a:rPr>
              <a:t>th</a:t>
            </a:r>
            <a:r>
              <a:rPr lang="en-US" b="1" dirty="0">
                <a:solidFill>
                  <a:srgbClr val="000048"/>
                </a:solidFill>
              </a:rPr>
              <a:t> grade homeroom and cannot attend any senior activities. </a:t>
            </a:r>
          </a:p>
          <a:p>
            <a:pPr lvl="1" eaLnBrk="0" hangingPunct="0"/>
            <a:endParaRPr lang="en-US" b="1" dirty="0">
              <a:solidFill>
                <a:srgbClr val="000048"/>
              </a:solidFill>
            </a:endParaRPr>
          </a:p>
          <a:p>
            <a:pPr lvl="1" eaLnBrk="0" hangingPunct="0"/>
            <a:r>
              <a:rPr lang="en-US" b="1" dirty="0" smtClean="0">
                <a:solidFill>
                  <a:srgbClr val="000048"/>
                </a:solidFill>
              </a:rPr>
              <a:t>Students can </a:t>
            </a:r>
            <a:r>
              <a:rPr lang="en-US" b="1" dirty="0">
                <a:solidFill>
                  <a:srgbClr val="000048"/>
                </a:solidFill>
              </a:rPr>
              <a:t>be promoted to 12th grade when proper credit is earned.</a:t>
            </a:r>
          </a:p>
          <a:p>
            <a:pPr marL="231775" indent="-231775">
              <a:spcBef>
                <a:spcPct val="20000"/>
              </a:spcBef>
              <a:buClr>
                <a:schemeClr val="folHlink"/>
              </a:buClr>
              <a:buFont typeface="Tahoma" charset="0"/>
              <a:buChar char="̶"/>
            </a:pPr>
            <a:endParaRPr lang="en-US" b="1" dirty="0">
              <a:solidFill>
                <a:srgbClr val="000048"/>
              </a:solidFill>
            </a:endParaRPr>
          </a:p>
        </p:txBody>
      </p:sp>
      <p:sp>
        <p:nvSpPr>
          <p:cNvPr id="10" name="Text Box 6"/>
          <p:cNvSpPr txBox="1">
            <a:spLocks noChangeArrowheads="1"/>
          </p:cNvSpPr>
          <p:nvPr/>
        </p:nvSpPr>
        <p:spPr bwMode="auto">
          <a:xfrm>
            <a:off x="419100" y="4256088"/>
            <a:ext cx="2003177" cy="461665"/>
          </a:xfrm>
          <a:prstGeom prst="rect">
            <a:avLst/>
          </a:prstGeom>
          <a:noFill/>
          <a:ln w="9525">
            <a:noFill/>
            <a:miter lim="800000"/>
            <a:headEnd/>
            <a:tailEnd/>
          </a:ln>
        </p:spPr>
        <p:txBody>
          <a:bodyPr wrap="none">
            <a:spAutoFit/>
          </a:bodyPr>
          <a:lstStyle/>
          <a:p>
            <a:pPr eaLnBrk="0" hangingPunct="0"/>
            <a:r>
              <a:rPr lang="en-US" sz="2400" b="1" u="sng" dirty="0">
                <a:solidFill>
                  <a:srgbClr val="000048"/>
                </a:solidFill>
              </a:rPr>
              <a:t>Honor Points</a:t>
            </a:r>
          </a:p>
        </p:txBody>
      </p:sp>
      <p:sp>
        <p:nvSpPr>
          <p:cNvPr id="11" name="Text Box 7"/>
          <p:cNvSpPr txBox="1">
            <a:spLocks noChangeArrowheads="1"/>
          </p:cNvSpPr>
          <p:nvPr/>
        </p:nvSpPr>
        <p:spPr bwMode="auto">
          <a:xfrm>
            <a:off x="1329871" y="4736275"/>
            <a:ext cx="7315200" cy="1292662"/>
          </a:xfrm>
          <a:prstGeom prst="rect">
            <a:avLst/>
          </a:prstGeom>
          <a:noFill/>
          <a:ln w="9525">
            <a:noFill/>
            <a:miter lim="800000"/>
            <a:headEnd/>
            <a:tailEnd/>
          </a:ln>
        </p:spPr>
        <p:txBody>
          <a:bodyPr>
            <a:spAutoFit/>
          </a:bodyPr>
          <a:lstStyle/>
          <a:p>
            <a:pPr lvl="1" eaLnBrk="0" hangingPunct="0"/>
            <a:r>
              <a:rPr lang="en-US" sz="2000" b="1" dirty="0" smtClean="0">
                <a:solidFill>
                  <a:schemeClr val="hlink"/>
                </a:solidFill>
              </a:rPr>
              <a:t>5 </a:t>
            </a:r>
            <a:r>
              <a:rPr lang="en-US" sz="2000" b="1" dirty="0" smtClean="0">
                <a:solidFill>
                  <a:srgbClr val="000048"/>
                </a:solidFill>
              </a:rPr>
              <a:t>additional </a:t>
            </a:r>
            <a:r>
              <a:rPr lang="en-US" sz="2000" b="1" dirty="0">
                <a:solidFill>
                  <a:srgbClr val="000048"/>
                </a:solidFill>
              </a:rPr>
              <a:t>points are added at the end of each 	semester to </a:t>
            </a:r>
            <a:r>
              <a:rPr lang="en-US" sz="2000" b="1" dirty="0">
                <a:solidFill>
                  <a:schemeClr val="hlink"/>
                </a:solidFill>
              </a:rPr>
              <a:t>passing</a:t>
            </a:r>
            <a:r>
              <a:rPr lang="en-US" sz="2000" b="1" dirty="0">
                <a:solidFill>
                  <a:srgbClr val="000048"/>
                </a:solidFill>
              </a:rPr>
              <a:t> grades in honors, AP, and joint 	enrollment / college courses.</a:t>
            </a:r>
          </a:p>
          <a:p>
            <a:pPr lvl="1" eaLnBrk="0" hangingPunct="0"/>
            <a:r>
              <a:rPr lang="en-US" b="1" dirty="0">
                <a:solidFill>
                  <a:srgbClr val="000048"/>
                </a:solidFill>
              </a:rPr>
              <a:t>	</a:t>
            </a:r>
          </a:p>
        </p:txBody>
      </p:sp>
    </p:spTree>
    <p:extLst>
      <p:ext uri="{BB962C8B-B14F-4D97-AF65-F5344CB8AC3E}">
        <p14:creationId xmlns:p14="http://schemas.microsoft.com/office/powerpoint/2010/main" xmlns="" val="285378842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Numeric Averages</a:t>
            </a:r>
            <a:endParaRPr lang="en-US" sz="4400" dirty="0"/>
          </a:p>
        </p:txBody>
      </p:sp>
      <p:sp>
        <p:nvSpPr>
          <p:cNvPr id="4" name="Rectangle 5"/>
          <p:cNvSpPr>
            <a:spLocks noGrp="1" noChangeArrowheads="1"/>
          </p:cNvSpPr>
          <p:nvPr>
            <p:ph idx="1"/>
          </p:nvPr>
        </p:nvSpPr>
        <p:spPr bwMode="auto">
          <a:xfrm>
            <a:off x="1104900" y="1600200"/>
            <a:ext cx="9982200" cy="3200876"/>
          </a:xfrm>
          <a:prstGeom prst="rect">
            <a:avLst/>
          </a:prstGeom>
          <a:noFill/>
          <a:ln w="9525">
            <a:noFill/>
            <a:miter lim="800000"/>
            <a:headEnd/>
            <a:tailEnd/>
          </a:ln>
        </p:spPr>
        <p:txBody>
          <a:bodyPr>
            <a:spAutoFit/>
          </a:bodyPr>
          <a:lstStyle/>
          <a:p>
            <a:pPr eaLnBrk="0" hangingPunct="0">
              <a:spcBef>
                <a:spcPct val="50000"/>
              </a:spcBef>
            </a:pPr>
            <a:r>
              <a:rPr lang="en-US" b="1" dirty="0" smtClean="0">
                <a:solidFill>
                  <a:srgbClr val="000048"/>
                </a:solidFill>
              </a:rPr>
              <a:t>Arlington calculates </a:t>
            </a:r>
            <a:r>
              <a:rPr lang="en-US" b="1" dirty="0">
                <a:solidFill>
                  <a:srgbClr val="000048"/>
                </a:solidFill>
              </a:rPr>
              <a:t>numeric averages by adding up all grades in classes and dividing by the total number of classes taken.  The numeric average is on a 100 point scale i.e. 87 out of 100</a:t>
            </a:r>
          </a:p>
          <a:p>
            <a:pPr eaLnBrk="0" hangingPunct="0">
              <a:spcBef>
                <a:spcPct val="50000"/>
              </a:spcBef>
            </a:pPr>
            <a:endParaRPr lang="en-US" b="1" dirty="0">
              <a:solidFill>
                <a:srgbClr val="000048"/>
              </a:solidFill>
            </a:endParaRPr>
          </a:p>
          <a:p>
            <a:pPr eaLnBrk="0" hangingPunct="0">
              <a:spcBef>
                <a:spcPct val="50000"/>
              </a:spcBef>
            </a:pPr>
            <a:r>
              <a:rPr lang="en-US" b="1" dirty="0">
                <a:solidFill>
                  <a:srgbClr val="000048"/>
                </a:solidFill>
              </a:rPr>
              <a:t>All grades included in this calculation – failed grades, summer grades, online grades…</a:t>
            </a:r>
          </a:p>
          <a:p>
            <a:pPr eaLnBrk="0" hangingPunct="0">
              <a:spcBef>
                <a:spcPct val="50000"/>
              </a:spcBef>
            </a:pPr>
            <a:endParaRPr lang="en-US" b="1" dirty="0">
              <a:solidFill>
                <a:srgbClr val="000048"/>
              </a:solidFill>
            </a:endParaRPr>
          </a:p>
          <a:p>
            <a:pPr eaLnBrk="0" hangingPunct="0">
              <a:spcBef>
                <a:spcPct val="50000"/>
              </a:spcBef>
            </a:pPr>
            <a:r>
              <a:rPr lang="en-US" b="1" dirty="0" smtClean="0">
                <a:solidFill>
                  <a:srgbClr val="000048"/>
                </a:solidFill>
              </a:rPr>
              <a:t>Arlington adds 5 points </a:t>
            </a:r>
            <a:r>
              <a:rPr lang="en-US" b="1" dirty="0">
                <a:solidFill>
                  <a:srgbClr val="000048"/>
                </a:solidFill>
              </a:rPr>
              <a:t>to the final passing grade for each Honors, AP, and college course taken; shown on transcript </a:t>
            </a:r>
          </a:p>
        </p:txBody>
      </p:sp>
      <p:pic>
        <p:nvPicPr>
          <p:cNvPr id="5" name="Picture 4" descr="ACS_Crest01.jpg"/>
          <p:cNvPicPr>
            <a:picLocks noChangeAspect="1"/>
          </p:cNvPicPr>
          <p:nvPr/>
        </p:nvPicPr>
        <p:blipFill>
          <a:blip r:embed="rId2" cstate="print"/>
          <a:stretch>
            <a:fillRect/>
          </a:stretch>
        </p:blipFill>
        <p:spPr>
          <a:xfrm>
            <a:off x="0" y="0"/>
            <a:ext cx="1045029" cy="108065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Grade Point Average GPA</a:t>
            </a:r>
            <a:endParaRPr lang="en-US" sz="4400" dirty="0"/>
          </a:p>
        </p:txBody>
      </p:sp>
      <p:sp>
        <p:nvSpPr>
          <p:cNvPr id="3" name="Content Placeholder 2"/>
          <p:cNvSpPr>
            <a:spLocks noGrp="1"/>
          </p:cNvSpPr>
          <p:nvPr>
            <p:ph idx="1"/>
          </p:nvPr>
        </p:nvSpPr>
        <p:spPr>
          <a:xfrm>
            <a:off x="1224822" y="2904345"/>
            <a:ext cx="9982200" cy="3376534"/>
          </a:xfrm>
        </p:spPr>
        <p:txBody>
          <a:bodyPr>
            <a:normAutofit/>
          </a:bodyPr>
          <a:lstStyle/>
          <a:p>
            <a:pPr eaLnBrk="0" hangingPunct="0"/>
            <a:r>
              <a:rPr lang="en-US" b="1" dirty="0" smtClean="0">
                <a:solidFill>
                  <a:srgbClr val="000048"/>
                </a:solidFill>
              </a:rPr>
              <a:t>Student should contact college to find how they calculate GPA</a:t>
            </a:r>
          </a:p>
          <a:p>
            <a:pPr eaLnBrk="0" hangingPunct="0"/>
            <a:r>
              <a:rPr lang="en-US" b="1" dirty="0" smtClean="0">
                <a:solidFill>
                  <a:srgbClr val="000048"/>
                </a:solidFill>
              </a:rPr>
              <a:t>Most colleges use this scale:  A = 4.0, B = 3.0, C = 2.0, D = 1.0, F = 0.0</a:t>
            </a:r>
          </a:p>
          <a:p>
            <a:pPr eaLnBrk="0" hangingPunct="0"/>
            <a:r>
              <a:rPr lang="en-US" b="1" dirty="0" smtClean="0">
                <a:solidFill>
                  <a:srgbClr val="000048"/>
                </a:solidFill>
              </a:rPr>
              <a:t>Most colleges only consider academic courses (Language Arts, Math, Science, Social Studies, Foreign Language)</a:t>
            </a:r>
          </a:p>
          <a:p>
            <a:pPr eaLnBrk="0" hangingPunct="0"/>
            <a:r>
              <a:rPr lang="en-US" b="1" dirty="0" smtClean="0">
                <a:solidFill>
                  <a:srgbClr val="000048"/>
                </a:solidFill>
              </a:rPr>
              <a:t>Some colleges may give additional points for Honors, AP, and College courses</a:t>
            </a:r>
          </a:p>
          <a:p>
            <a:pPr eaLnBrk="0" hangingPunct="0"/>
            <a:r>
              <a:rPr lang="en-US" b="1" dirty="0" smtClean="0">
                <a:solidFill>
                  <a:srgbClr val="000048"/>
                </a:solidFill>
              </a:rPr>
              <a:t>Some colleges may take off the additional 7 points added for Honors, AP and college courses</a:t>
            </a:r>
          </a:p>
          <a:p>
            <a:endParaRPr lang="en-US" dirty="0"/>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5" name="Text Box 7"/>
          <p:cNvSpPr txBox="1">
            <a:spLocks noChangeArrowheads="1"/>
          </p:cNvSpPr>
          <p:nvPr/>
        </p:nvSpPr>
        <p:spPr bwMode="auto">
          <a:xfrm>
            <a:off x="1244184" y="1560227"/>
            <a:ext cx="9878518" cy="646331"/>
          </a:xfrm>
          <a:prstGeom prst="rect">
            <a:avLst/>
          </a:prstGeom>
          <a:solidFill>
            <a:srgbClr val="C0C0C0"/>
          </a:solidFill>
          <a:ln w="38100">
            <a:solidFill>
              <a:srgbClr val="1B1B51"/>
            </a:solidFill>
            <a:miter lim="800000"/>
            <a:headEnd/>
            <a:tailEnd/>
          </a:ln>
        </p:spPr>
        <p:txBody>
          <a:bodyPr wrap="square">
            <a:spAutoFit/>
          </a:bodyPr>
          <a:lstStyle/>
          <a:p>
            <a:pPr eaLnBrk="0" hangingPunct="0"/>
            <a:endParaRPr lang="en-US" b="1" dirty="0">
              <a:solidFill>
                <a:srgbClr val="003399"/>
              </a:solidFill>
            </a:endParaRPr>
          </a:p>
          <a:p>
            <a:pPr algn="ctr" eaLnBrk="0" hangingPunct="0"/>
            <a:r>
              <a:rPr lang="en-US" b="1" dirty="0">
                <a:solidFill>
                  <a:srgbClr val="003399"/>
                </a:solidFill>
              </a:rPr>
              <a:t>College GPA is different than the </a:t>
            </a:r>
            <a:r>
              <a:rPr lang="en-US" b="1" dirty="0" smtClean="0">
                <a:solidFill>
                  <a:srgbClr val="003399"/>
                </a:solidFill>
              </a:rPr>
              <a:t>Arlington Numeric </a:t>
            </a:r>
            <a:r>
              <a:rPr lang="en-US" b="1" dirty="0">
                <a:solidFill>
                  <a:srgbClr val="003399"/>
                </a:solidFill>
              </a:rPr>
              <a:t>Average</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Senior Sample Schedule</a:t>
            </a:r>
            <a:endParaRPr lang="en-US" sz="4400" dirty="0"/>
          </a:p>
        </p:txBody>
      </p:sp>
      <p:pic>
        <p:nvPicPr>
          <p:cNvPr id="5" name="Picture 4"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6" name="Text Box 200"/>
          <p:cNvSpPr txBox="1">
            <a:spLocks noGrp="1" noChangeArrowheads="1"/>
          </p:cNvSpPr>
          <p:nvPr>
            <p:ph idx="1"/>
          </p:nvPr>
        </p:nvSpPr>
        <p:spPr bwMode="auto">
          <a:xfrm>
            <a:off x="1119890" y="1360359"/>
            <a:ext cx="10197683" cy="1615827"/>
          </a:xfrm>
          <a:prstGeom prst="rect">
            <a:avLst/>
          </a:prstGeom>
          <a:solidFill>
            <a:srgbClr val="FFC000"/>
          </a:solidFill>
          <a:ln w="38100">
            <a:solidFill>
              <a:srgbClr val="1B1B51"/>
            </a:solidFill>
            <a:miter lim="800000"/>
            <a:headEnd/>
            <a:tailEnd/>
          </a:ln>
        </p:spPr>
        <p:txBody>
          <a:bodyPr wrap="square">
            <a:spAutoFit/>
          </a:bodyPr>
          <a:lstStyle/>
          <a:p>
            <a:pPr eaLnBrk="0" hangingPunct="0">
              <a:buFont typeface="Wingdings" pitchFamily="2" charset="2"/>
              <a:buChar char="ü"/>
            </a:pPr>
            <a:r>
              <a:rPr lang="en-US" sz="1600" b="1" dirty="0">
                <a:solidFill>
                  <a:schemeClr val="tx2"/>
                </a:solidFill>
              </a:rPr>
              <a:t>Students should take 4-5 academic courses per semester</a:t>
            </a:r>
          </a:p>
          <a:p>
            <a:pPr eaLnBrk="0" hangingPunct="0">
              <a:buFont typeface="Wingdings" pitchFamily="2" charset="2"/>
              <a:buChar char="ü"/>
            </a:pPr>
            <a:r>
              <a:rPr lang="en-US" sz="1600" b="1" dirty="0">
                <a:solidFill>
                  <a:schemeClr val="tx2"/>
                </a:solidFill>
              </a:rPr>
              <a:t>Research classes </a:t>
            </a:r>
            <a:r>
              <a:rPr lang="en-US" sz="1600" b="1" dirty="0" smtClean="0">
                <a:solidFill>
                  <a:schemeClr val="tx2"/>
                </a:solidFill>
              </a:rPr>
              <a:t>carefully</a:t>
            </a:r>
          </a:p>
          <a:p>
            <a:pPr eaLnBrk="0" hangingPunct="0">
              <a:buFont typeface="Wingdings" pitchFamily="2" charset="2"/>
              <a:buChar char="ü"/>
            </a:pPr>
            <a:r>
              <a:rPr lang="en-US" sz="1600" b="1" dirty="0" smtClean="0">
                <a:solidFill>
                  <a:schemeClr val="tx2"/>
                </a:solidFill>
              </a:rPr>
              <a:t>You must attend AP night if you are planning on taking any AP classes next year</a:t>
            </a:r>
          </a:p>
          <a:p>
            <a:pPr eaLnBrk="0" hangingPunct="0">
              <a:buFont typeface="Arial" charset="0"/>
              <a:buChar char="•"/>
            </a:pPr>
            <a:endParaRPr lang="en-US" sz="1200" b="1" dirty="0">
              <a:solidFill>
                <a:schemeClr val="tx2"/>
              </a:solidFill>
            </a:endParaRPr>
          </a:p>
        </p:txBody>
      </p:sp>
      <p:graphicFrame>
        <p:nvGraphicFramePr>
          <p:cNvPr id="7" name="Group 206"/>
          <p:cNvGraphicFramePr>
            <a:graphicFrameLocks/>
          </p:cNvGraphicFramePr>
          <p:nvPr/>
        </p:nvGraphicFramePr>
        <p:xfrm>
          <a:off x="1201710" y="3167921"/>
          <a:ext cx="10145844" cy="3124200"/>
        </p:xfrm>
        <a:graphic>
          <a:graphicData uri="http://schemas.openxmlformats.org/drawingml/2006/table">
            <a:tbl>
              <a:tblPr/>
              <a:tblGrid>
                <a:gridCol w="5072922"/>
                <a:gridCol w="5072922"/>
              </a:tblGrid>
              <a:tr h="3810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000048"/>
                          </a:solidFill>
                          <a:effectLst/>
                          <a:latin typeface="Tahoma" pitchFamily="34" charset="0"/>
                        </a:rPr>
                        <a:t>Semester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000048"/>
                          </a:solidFill>
                          <a:effectLst/>
                          <a:latin typeface="Tahoma" pitchFamily="34" charset="0"/>
                        </a:rPr>
                        <a:t>Semester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r>
              <a:tr h="36576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English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English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52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Math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 Math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148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Economics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Elective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World Language or another elective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World Language or another  elective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Science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Science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Elective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Elective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4400" b="1" dirty="0" smtClean="0">
                <a:solidFill>
                  <a:srgbClr val="000048"/>
                </a:solidFill>
              </a:rPr>
              <a:t>College Admission Standards</a:t>
            </a:r>
            <a:endParaRPr lang="en-US" sz="4400" dirty="0"/>
          </a:p>
        </p:txBody>
      </p:sp>
      <p:sp>
        <p:nvSpPr>
          <p:cNvPr id="7" name="Rectangle 6"/>
          <p:cNvSpPr/>
          <p:nvPr/>
        </p:nvSpPr>
        <p:spPr>
          <a:xfrm>
            <a:off x="1184223" y="1618938"/>
            <a:ext cx="9938479" cy="4401205"/>
          </a:xfrm>
          <a:prstGeom prst="rect">
            <a:avLst/>
          </a:prstGeom>
        </p:spPr>
        <p:txBody>
          <a:bodyPr wrap="square">
            <a:spAutoFit/>
          </a:bodyPr>
          <a:lstStyle/>
          <a:p>
            <a:pPr>
              <a:buFont typeface="Arial" pitchFamily="34" charset="0"/>
              <a:buChar char="•"/>
            </a:pPr>
            <a:r>
              <a:rPr lang="en-US" sz="2000" b="1" u="sng" dirty="0" smtClean="0">
                <a:solidFill>
                  <a:srgbClr val="FF0000"/>
                </a:solidFill>
              </a:rPr>
              <a:t>GPA</a:t>
            </a:r>
            <a:r>
              <a:rPr lang="en-US" sz="2000" b="1" dirty="0" smtClean="0"/>
              <a:t> – Typically average in academic core on a 4.0 scale (English, Math, Science, Social Studies, and World Language)  </a:t>
            </a:r>
          </a:p>
          <a:p>
            <a:pPr>
              <a:buFont typeface="Arial" pitchFamily="34" charset="0"/>
              <a:buChar char="•"/>
            </a:pPr>
            <a:endParaRPr lang="en-US" sz="2000" b="1" dirty="0" smtClean="0">
              <a:solidFill>
                <a:srgbClr val="FF0000"/>
              </a:solidFill>
            </a:endParaRPr>
          </a:p>
          <a:p>
            <a:pPr>
              <a:buFont typeface="Arial" pitchFamily="34" charset="0"/>
              <a:buChar char="•"/>
            </a:pPr>
            <a:r>
              <a:rPr lang="en-US" sz="2000" b="1" u="sng" dirty="0" smtClean="0">
                <a:solidFill>
                  <a:srgbClr val="FF0000"/>
                </a:solidFill>
              </a:rPr>
              <a:t>Course Selection (rigor; difficulty </a:t>
            </a:r>
            <a:r>
              <a:rPr lang="en-US" sz="2000" b="1" dirty="0" smtClean="0">
                <a:solidFill>
                  <a:srgbClr val="FF0000"/>
                </a:solidFill>
              </a:rPr>
              <a:t>level) </a:t>
            </a:r>
            <a:r>
              <a:rPr lang="en-US" sz="2000" b="1" dirty="0" smtClean="0"/>
              <a:t>– Selective colleges are looking at the strength or rigor of your courses throughout high school, </a:t>
            </a:r>
            <a:r>
              <a:rPr lang="en-US" sz="2000" b="1" u="sng" dirty="0" smtClean="0"/>
              <a:t>including your senior year</a:t>
            </a:r>
            <a:r>
              <a:rPr lang="en-US" sz="2000" b="1" dirty="0" smtClean="0"/>
              <a:t>. We highly recommend seniors take a minimum of 4 academics each semester. (For highly selective colleges, a minimum of 5 each semester)</a:t>
            </a:r>
          </a:p>
          <a:p>
            <a:pPr>
              <a:buFont typeface="Arial" pitchFamily="34" charset="0"/>
              <a:buChar char="•"/>
            </a:pPr>
            <a:endParaRPr lang="en-US" sz="2000" b="1" dirty="0" smtClean="0"/>
          </a:p>
          <a:p>
            <a:pPr>
              <a:buFont typeface="Arial" pitchFamily="34" charset="0"/>
              <a:buChar char="•"/>
            </a:pPr>
            <a:r>
              <a:rPr lang="en-US" sz="2000" b="1" u="sng" dirty="0" smtClean="0">
                <a:solidFill>
                  <a:srgbClr val="FF0000"/>
                </a:solidFill>
              </a:rPr>
              <a:t>Test Scores (SAT and/or ACT)</a:t>
            </a:r>
          </a:p>
          <a:p>
            <a:pPr>
              <a:buFont typeface="Arial" pitchFamily="34" charset="0"/>
              <a:buChar char="•"/>
            </a:pPr>
            <a:endParaRPr lang="en-US" sz="2000" b="1" dirty="0" smtClean="0"/>
          </a:p>
          <a:p>
            <a:pPr>
              <a:buFont typeface="Arial" pitchFamily="34" charset="0"/>
              <a:buChar char="•"/>
            </a:pPr>
            <a:r>
              <a:rPr lang="en-US" sz="2000" b="1" u="sng" dirty="0" smtClean="0">
                <a:solidFill>
                  <a:srgbClr val="FF0000"/>
                </a:solidFill>
              </a:rPr>
              <a:t>Class Rank</a:t>
            </a:r>
            <a:r>
              <a:rPr lang="en-US" sz="2000" b="1" dirty="0" smtClean="0">
                <a:solidFill>
                  <a:srgbClr val="FF0000"/>
                </a:solidFill>
              </a:rPr>
              <a:t> </a:t>
            </a:r>
            <a:r>
              <a:rPr lang="en-US" sz="2000" b="1" dirty="0" smtClean="0"/>
              <a:t>– Based on overall numeric weighted average</a:t>
            </a:r>
          </a:p>
          <a:p>
            <a:pPr>
              <a:buFont typeface="Arial" pitchFamily="34" charset="0"/>
              <a:buChar char="•"/>
            </a:pPr>
            <a:endParaRPr lang="en-US" sz="2000" b="1" u="sng" dirty="0" smtClean="0"/>
          </a:p>
          <a:p>
            <a:pPr>
              <a:buFont typeface="Arial" pitchFamily="34" charset="0"/>
              <a:buChar char="•"/>
            </a:pPr>
            <a:r>
              <a:rPr lang="en-US" sz="2000" b="1" u="sng" dirty="0" smtClean="0">
                <a:solidFill>
                  <a:srgbClr val="FF0000"/>
                </a:solidFill>
              </a:rPr>
              <a:t>Extracurricular Activities</a:t>
            </a:r>
            <a:r>
              <a:rPr lang="en-US" sz="2000" b="1" dirty="0" smtClean="0">
                <a:solidFill>
                  <a:srgbClr val="FF0000"/>
                </a:solidFill>
              </a:rPr>
              <a:t> </a:t>
            </a:r>
            <a:r>
              <a:rPr lang="en-US" sz="2000" b="1" dirty="0" smtClean="0"/>
              <a:t>– Leadership and participation in clubs, service and sports can be particularly important to competitive colleges</a:t>
            </a:r>
            <a:endParaRPr lang="en-US" sz="2000" b="1" dirty="0"/>
          </a:p>
        </p:txBody>
      </p:sp>
      <p:pic>
        <p:nvPicPr>
          <p:cNvPr id="8" name="Picture 7" descr="ACS_Crest01.jpg"/>
          <p:cNvPicPr>
            <a:picLocks noChangeAspect="1"/>
          </p:cNvPicPr>
          <p:nvPr/>
        </p:nvPicPr>
        <p:blipFill>
          <a:blip r:embed="rId2" cstate="print"/>
          <a:stretch>
            <a:fillRect/>
          </a:stretch>
        </p:blipFill>
        <p:spPr>
          <a:xfrm>
            <a:off x="0" y="0"/>
            <a:ext cx="985652" cy="1365662"/>
          </a:xfrm>
          <a:prstGeom prst="rect">
            <a:avLst/>
          </a:prstGeom>
        </p:spPr>
      </p:pic>
    </p:spTree>
    <p:extLst>
      <p:ext uri="{BB962C8B-B14F-4D97-AF65-F5344CB8AC3E}">
        <p14:creationId xmlns:p14="http://schemas.microsoft.com/office/powerpoint/2010/main" xmlns="" val="222449580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a:r>
            <a:br>
              <a:rPr lang="en-US" b="1" dirty="0" smtClean="0"/>
            </a:br>
            <a:r>
              <a:rPr lang="en-US" sz="4400" b="1" dirty="0" smtClean="0"/>
              <a:t>College Admission Standards</a:t>
            </a:r>
            <a:endParaRPr lang="en-US" sz="4400" dirty="0"/>
          </a:p>
        </p:txBody>
      </p:sp>
      <p:sp>
        <p:nvSpPr>
          <p:cNvPr id="3" name="Rectangle 2"/>
          <p:cNvSpPr/>
          <p:nvPr/>
        </p:nvSpPr>
        <p:spPr>
          <a:xfrm>
            <a:off x="1304144" y="1543986"/>
            <a:ext cx="9683646" cy="5262979"/>
          </a:xfrm>
          <a:prstGeom prst="rect">
            <a:avLst/>
          </a:prstGeom>
        </p:spPr>
        <p:txBody>
          <a:bodyPr wrap="square">
            <a:spAutoFit/>
          </a:bodyPr>
          <a:lstStyle/>
          <a:p>
            <a:pPr>
              <a:lnSpc>
                <a:spcPct val="80000"/>
              </a:lnSpc>
            </a:pPr>
            <a:r>
              <a:rPr lang="en-US" sz="2800" b="1" u="sng" dirty="0" smtClean="0">
                <a:solidFill>
                  <a:srgbClr val="FF0000"/>
                </a:solidFill>
              </a:rPr>
              <a:t>College Application Essays</a:t>
            </a:r>
            <a:r>
              <a:rPr lang="en-US" sz="2800" b="1" dirty="0" smtClean="0">
                <a:solidFill>
                  <a:srgbClr val="FF0000"/>
                </a:solidFill>
              </a:rPr>
              <a:t> </a:t>
            </a:r>
            <a:r>
              <a:rPr lang="en-US" sz="2800" b="1" dirty="0" smtClean="0"/>
              <a:t>– Required essays on the college application are important because they demonstrate your writing ability and give the college more information about you. Please seek advice when writing an essay and make sure to proofread for errors</a:t>
            </a:r>
          </a:p>
          <a:p>
            <a:pPr>
              <a:lnSpc>
                <a:spcPct val="80000"/>
              </a:lnSpc>
            </a:pPr>
            <a:endParaRPr lang="en-US" sz="2800" b="1" dirty="0" smtClean="0"/>
          </a:p>
          <a:p>
            <a:pPr>
              <a:lnSpc>
                <a:spcPct val="80000"/>
              </a:lnSpc>
            </a:pPr>
            <a:r>
              <a:rPr lang="en-US" sz="2800" b="1" u="sng" dirty="0" smtClean="0">
                <a:solidFill>
                  <a:srgbClr val="FF0000"/>
                </a:solidFill>
              </a:rPr>
              <a:t>Letters of Recommendation</a:t>
            </a:r>
            <a:r>
              <a:rPr lang="en-US" sz="2800" b="1" dirty="0" smtClean="0">
                <a:solidFill>
                  <a:srgbClr val="FF0000"/>
                </a:solidFill>
              </a:rPr>
              <a:t> </a:t>
            </a:r>
            <a:r>
              <a:rPr lang="en-US" sz="2800" b="1" dirty="0" smtClean="0"/>
              <a:t>– Request teacher recommendation </a:t>
            </a:r>
            <a:r>
              <a:rPr lang="en-US" sz="2800" b="1" u="sng" dirty="0" smtClean="0"/>
              <a:t>three</a:t>
            </a:r>
            <a:r>
              <a:rPr lang="en-US" sz="2800" b="1" dirty="0" smtClean="0"/>
              <a:t> weeks before needed and counselor recommendation at least </a:t>
            </a:r>
            <a:r>
              <a:rPr lang="en-US" sz="2800" b="1" u="sng" dirty="0" smtClean="0"/>
              <a:t>three</a:t>
            </a:r>
            <a:r>
              <a:rPr lang="en-US" sz="2800" b="1" dirty="0" smtClean="0"/>
              <a:t> weeks prior to the college’s deadline</a:t>
            </a:r>
          </a:p>
          <a:p>
            <a:pPr>
              <a:lnSpc>
                <a:spcPct val="80000"/>
              </a:lnSpc>
            </a:pPr>
            <a:endParaRPr lang="en-US" sz="2800" b="1" u="sng" dirty="0" smtClean="0"/>
          </a:p>
          <a:p>
            <a:pPr>
              <a:lnSpc>
                <a:spcPct val="80000"/>
              </a:lnSpc>
            </a:pPr>
            <a:r>
              <a:rPr lang="en-US" sz="2800" b="1" u="sng" dirty="0" smtClean="0">
                <a:solidFill>
                  <a:srgbClr val="FF0000"/>
                </a:solidFill>
              </a:rPr>
              <a:t>Resume</a:t>
            </a:r>
            <a:r>
              <a:rPr lang="en-US" sz="2800" b="1" dirty="0" smtClean="0"/>
              <a:t> – Contains academic info., honors &amp; awards, extracurricular activities, work/volunteer experience, etc.</a:t>
            </a:r>
          </a:p>
          <a:p>
            <a:pPr>
              <a:lnSpc>
                <a:spcPct val="80000"/>
              </a:lnSpc>
            </a:pPr>
            <a:endParaRPr lang="en-US" sz="2800" b="1" dirty="0" smtClean="0">
              <a:solidFill>
                <a:srgbClr val="FF0000"/>
              </a:solidFill>
            </a:endParaRPr>
          </a:p>
          <a:p>
            <a:pPr>
              <a:lnSpc>
                <a:spcPct val="80000"/>
              </a:lnSpc>
            </a:pPr>
            <a:r>
              <a:rPr lang="en-US" sz="2800" b="1" u="sng" dirty="0" smtClean="0">
                <a:solidFill>
                  <a:srgbClr val="FF0000"/>
                </a:solidFill>
              </a:rPr>
              <a:t>Interviews</a:t>
            </a:r>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spTree>
    <p:extLst>
      <p:ext uri="{BB962C8B-B14F-4D97-AF65-F5344CB8AC3E}">
        <p14:creationId xmlns:p14="http://schemas.microsoft.com/office/powerpoint/2010/main" xmlns="" val="15270041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4900" y="76200"/>
            <a:ext cx="9980682" cy="1138003"/>
          </a:xfrm>
        </p:spPr>
        <p:txBody>
          <a:bodyPr>
            <a:normAutofit/>
          </a:bodyPr>
          <a:lstStyle/>
          <a:p>
            <a:r>
              <a:rPr lang="en-US" b="1" dirty="0" smtClean="0">
                <a:solidFill>
                  <a:srgbClr val="000048"/>
                </a:solidFill>
              </a:rPr>
              <a:t/>
            </a:r>
            <a:br>
              <a:rPr lang="en-US" b="1" dirty="0" smtClean="0">
                <a:solidFill>
                  <a:srgbClr val="000048"/>
                </a:solidFill>
              </a:rPr>
            </a:br>
            <a:r>
              <a:rPr lang="en-US" b="1" dirty="0" smtClean="0">
                <a:solidFill>
                  <a:srgbClr val="000048"/>
                </a:solidFill>
              </a:rPr>
              <a:t>Focus/Target Your List </a:t>
            </a:r>
            <a:endParaRPr lang="en-US" dirty="0"/>
          </a:p>
        </p:txBody>
      </p:sp>
      <p:sp>
        <p:nvSpPr>
          <p:cNvPr id="4" name="Rectangle 5"/>
          <p:cNvSpPr>
            <a:spLocks noGrp="1" noChangeArrowheads="1"/>
          </p:cNvSpPr>
          <p:nvPr>
            <p:ph idx="1"/>
          </p:nvPr>
        </p:nvSpPr>
        <p:spPr bwMode="auto">
          <a:xfrm>
            <a:off x="239843" y="1300398"/>
            <a:ext cx="11662347" cy="5392245"/>
          </a:xfrm>
          <a:prstGeom prst="rect">
            <a:avLst/>
          </a:prstGeom>
          <a:noFill/>
          <a:ln w="9525">
            <a:noFill/>
            <a:miter lim="800000"/>
            <a:headEnd/>
            <a:tailEnd/>
          </a:ln>
        </p:spPr>
        <p:txBody>
          <a:bodyPr wrap="square">
            <a:spAutoFit/>
          </a:bodyPr>
          <a:lstStyle/>
          <a:p>
            <a:pPr algn="ctr" eaLnBrk="0" hangingPunct="0"/>
            <a:r>
              <a:rPr lang="en-US" b="1" dirty="0">
                <a:solidFill>
                  <a:srgbClr val="1B1B51"/>
                </a:solidFill>
              </a:rPr>
              <a:t>Narrow your list  of colleges – balance is key</a:t>
            </a:r>
          </a:p>
          <a:p>
            <a:pPr algn="ctr" eaLnBrk="0" hangingPunct="0"/>
            <a:r>
              <a:rPr lang="en-US" sz="1600" dirty="0">
                <a:solidFill>
                  <a:srgbClr val="1B1B51"/>
                </a:solidFill>
              </a:rPr>
              <a:t>View the school profiles, and compare the admissions data to your own academic record and test </a:t>
            </a:r>
            <a:r>
              <a:rPr lang="en-US" sz="1600" dirty="0" smtClean="0">
                <a:solidFill>
                  <a:srgbClr val="1B1B51"/>
                </a:solidFill>
              </a:rPr>
              <a:t>scores.</a:t>
            </a:r>
            <a:endParaRPr lang="en-US" sz="1600" dirty="0" smtClean="0"/>
          </a:p>
          <a:p>
            <a:pPr eaLnBrk="0" hangingPunct="0">
              <a:buFont typeface="Wingdings" pitchFamily="2" charset="2"/>
              <a:buChar char="Ø"/>
            </a:pPr>
            <a:r>
              <a:rPr lang="en-US" b="1" dirty="0" smtClean="0">
                <a:solidFill>
                  <a:srgbClr val="FF0000"/>
                </a:solidFill>
              </a:rPr>
              <a:t>Dream/Reach </a:t>
            </a:r>
            <a:r>
              <a:rPr lang="en-US" b="1" dirty="0">
                <a:solidFill>
                  <a:srgbClr val="FF0000"/>
                </a:solidFill>
              </a:rPr>
              <a:t>school (less than 30% chance of admission)</a:t>
            </a:r>
          </a:p>
          <a:p>
            <a:pPr eaLnBrk="0" hangingPunct="0">
              <a:buFont typeface="Wingdings" pitchFamily="2" charset="2"/>
              <a:buChar char="Ø"/>
            </a:pPr>
            <a:r>
              <a:rPr lang="en-US" b="1" dirty="0">
                <a:solidFill>
                  <a:srgbClr val="1B1B51"/>
                </a:solidFill>
              </a:rPr>
              <a:t>	</a:t>
            </a:r>
            <a:r>
              <a:rPr lang="en-US" b="1" dirty="0" smtClean="0">
                <a:solidFill>
                  <a:schemeClr val="tx2"/>
                </a:solidFill>
              </a:rPr>
              <a:t>Your </a:t>
            </a:r>
            <a:r>
              <a:rPr lang="en-US" b="1" dirty="0">
                <a:solidFill>
                  <a:schemeClr val="tx2"/>
                </a:solidFill>
              </a:rPr>
              <a:t>Academic Record/Test scores are below average</a:t>
            </a:r>
          </a:p>
          <a:p>
            <a:pPr eaLnBrk="0" hangingPunct="0">
              <a:buFont typeface="Wingdings" pitchFamily="2" charset="2"/>
              <a:buChar char="Ø"/>
            </a:pPr>
            <a:r>
              <a:rPr lang="en-US" b="1" dirty="0">
                <a:solidFill>
                  <a:schemeClr val="tx2"/>
                </a:solidFill>
              </a:rPr>
              <a:t>	</a:t>
            </a:r>
            <a:r>
              <a:rPr lang="en-US" b="1" dirty="0" smtClean="0">
                <a:solidFill>
                  <a:schemeClr val="tx2"/>
                </a:solidFill>
              </a:rPr>
              <a:t>For </a:t>
            </a:r>
            <a:r>
              <a:rPr lang="en-US" b="1" dirty="0">
                <a:solidFill>
                  <a:schemeClr val="tx2"/>
                </a:solidFill>
              </a:rPr>
              <a:t>highly selective schools, your scores may meet or be above </a:t>
            </a:r>
            <a:r>
              <a:rPr lang="en-US" b="1" dirty="0" smtClean="0">
                <a:solidFill>
                  <a:schemeClr val="tx2"/>
                </a:solidFill>
              </a:rPr>
              <a:t>avg.</a:t>
            </a:r>
            <a:endParaRPr lang="en-US" b="1" dirty="0">
              <a:solidFill>
                <a:schemeClr val="tx2"/>
              </a:solidFill>
            </a:endParaRPr>
          </a:p>
          <a:p>
            <a:pPr eaLnBrk="0" hangingPunct="0">
              <a:buFont typeface="Wingdings" pitchFamily="2" charset="2"/>
              <a:buChar char="Ø"/>
            </a:pPr>
            <a:r>
              <a:rPr lang="en-US" b="1" dirty="0" smtClean="0">
                <a:solidFill>
                  <a:srgbClr val="FF0000"/>
                </a:solidFill>
              </a:rPr>
              <a:t>Good </a:t>
            </a:r>
            <a:r>
              <a:rPr lang="en-US" b="1" dirty="0">
                <a:solidFill>
                  <a:srgbClr val="FF0000"/>
                </a:solidFill>
              </a:rPr>
              <a:t>Fit/Target school (30%-60% chance of admission)</a:t>
            </a:r>
          </a:p>
          <a:p>
            <a:pPr eaLnBrk="0" hangingPunct="0">
              <a:buFont typeface="Wingdings" pitchFamily="2" charset="2"/>
              <a:buChar char="Ø"/>
            </a:pPr>
            <a:r>
              <a:rPr lang="en-US" b="1" dirty="0">
                <a:solidFill>
                  <a:srgbClr val="1B1B51"/>
                </a:solidFill>
              </a:rPr>
              <a:t>	</a:t>
            </a:r>
            <a:r>
              <a:rPr lang="en-US" b="1" dirty="0" smtClean="0">
                <a:solidFill>
                  <a:srgbClr val="1B1B51"/>
                </a:solidFill>
              </a:rPr>
              <a:t>Y</a:t>
            </a:r>
            <a:r>
              <a:rPr lang="en-US" b="1" dirty="0" smtClean="0">
                <a:solidFill>
                  <a:schemeClr val="tx2"/>
                </a:solidFill>
              </a:rPr>
              <a:t>our </a:t>
            </a:r>
            <a:r>
              <a:rPr lang="en-US" b="1" dirty="0">
                <a:solidFill>
                  <a:schemeClr val="tx2"/>
                </a:solidFill>
              </a:rPr>
              <a:t>Academic Record/Test Scores are in line with average</a:t>
            </a:r>
          </a:p>
          <a:p>
            <a:pPr eaLnBrk="0" hangingPunct="0">
              <a:buFont typeface="Wingdings" pitchFamily="2" charset="2"/>
              <a:buChar char="Ø"/>
            </a:pPr>
            <a:r>
              <a:rPr lang="en-US" b="1" dirty="0" smtClean="0">
                <a:solidFill>
                  <a:srgbClr val="FF0000"/>
                </a:solidFill>
              </a:rPr>
              <a:t>Safety </a:t>
            </a:r>
            <a:r>
              <a:rPr lang="en-US" b="1" dirty="0">
                <a:solidFill>
                  <a:srgbClr val="FF0000"/>
                </a:solidFill>
              </a:rPr>
              <a:t>school (greater than 60% chance of admission)</a:t>
            </a:r>
          </a:p>
          <a:p>
            <a:pPr eaLnBrk="0" hangingPunct="0">
              <a:buFont typeface="Wingdings" pitchFamily="2" charset="2"/>
              <a:buChar char="Ø"/>
            </a:pPr>
            <a:r>
              <a:rPr lang="en-US" b="1" dirty="0">
                <a:solidFill>
                  <a:srgbClr val="1B1B51"/>
                </a:solidFill>
              </a:rPr>
              <a:t>	</a:t>
            </a:r>
            <a:r>
              <a:rPr lang="en-US" b="1" dirty="0" smtClean="0">
                <a:solidFill>
                  <a:schemeClr val="tx2"/>
                </a:solidFill>
              </a:rPr>
              <a:t>Your </a:t>
            </a:r>
            <a:r>
              <a:rPr lang="en-US" b="1" dirty="0">
                <a:solidFill>
                  <a:schemeClr val="tx2"/>
                </a:solidFill>
              </a:rPr>
              <a:t>Academic Record/Test Scores are above average</a:t>
            </a:r>
          </a:p>
          <a:p>
            <a:pPr eaLnBrk="0" hangingPunct="0">
              <a:buFont typeface="Wingdings" pitchFamily="2" charset="2"/>
              <a:buChar char="Ø"/>
            </a:pPr>
            <a:r>
              <a:rPr lang="en-US" dirty="0"/>
              <a:t> 	</a:t>
            </a:r>
            <a:r>
              <a:rPr lang="en-US" b="1" dirty="0" smtClean="0">
                <a:solidFill>
                  <a:schemeClr val="tx2"/>
                </a:solidFill>
              </a:rPr>
              <a:t>You </a:t>
            </a:r>
            <a:r>
              <a:rPr lang="en-US" b="1" dirty="0">
                <a:solidFill>
                  <a:schemeClr val="tx2"/>
                </a:solidFill>
              </a:rPr>
              <a:t>need one at least one safety school </a:t>
            </a:r>
          </a:p>
          <a:p>
            <a:pPr eaLnBrk="0" hangingPunct="0">
              <a:buFont typeface="Wingdings" pitchFamily="2" charset="2"/>
              <a:buChar char="Ø"/>
            </a:pPr>
            <a:r>
              <a:rPr lang="en-US" b="1" dirty="0">
                <a:solidFill>
                  <a:schemeClr val="tx2"/>
                </a:solidFill>
              </a:rPr>
              <a:t>	</a:t>
            </a:r>
            <a:r>
              <a:rPr lang="en-US" b="1" dirty="0" smtClean="0">
                <a:solidFill>
                  <a:schemeClr val="tx2"/>
                </a:solidFill>
              </a:rPr>
              <a:t>Highly </a:t>
            </a:r>
            <a:r>
              <a:rPr lang="en-US" b="1" dirty="0">
                <a:solidFill>
                  <a:schemeClr val="tx2"/>
                </a:solidFill>
              </a:rPr>
              <a:t>selective school should never be considered </a:t>
            </a:r>
            <a:r>
              <a:rPr lang="en-US" b="1" dirty="0" smtClean="0">
                <a:solidFill>
                  <a:schemeClr val="tx2"/>
                </a:solidFill>
              </a:rPr>
              <a:t>safety</a:t>
            </a:r>
            <a:endParaRPr lang="en-US" b="1" dirty="0">
              <a:solidFill>
                <a:schemeClr val="tx2"/>
              </a:solidFill>
            </a:endParaRPr>
          </a:p>
        </p:txBody>
      </p:sp>
      <p:pic>
        <p:nvPicPr>
          <p:cNvPr id="5" name="Picture 4" descr="ACS_Crest01.jpg"/>
          <p:cNvPicPr>
            <a:picLocks noChangeAspect="1"/>
          </p:cNvPicPr>
          <p:nvPr/>
        </p:nvPicPr>
        <p:blipFill>
          <a:blip r:embed="rId2" cstate="print"/>
          <a:stretch>
            <a:fillRect/>
          </a:stretch>
        </p:blipFill>
        <p:spPr>
          <a:xfrm>
            <a:off x="0" y="0"/>
            <a:ext cx="985652" cy="136566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College Freshman Profile</a:t>
            </a:r>
            <a:endParaRPr lang="en-US" dirty="0"/>
          </a:p>
        </p:txBody>
      </p:sp>
      <p:sp>
        <p:nvSpPr>
          <p:cNvPr id="5" name="Rectangle 6"/>
          <p:cNvSpPr>
            <a:spLocks noGrp="1" noChangeArrowheads="1"/>
          </p:cNvSpPr>
          <p:nvPr>
            <p:ph type="body" sz="half" idx="2"/>
          </p:nvPr>
        </p:nvSpPr>
        <p:spPr bwMode="auto">
          <a:xfrm>
            <a:off x="775117" y="1345367"/>
            <a:ext cx="4384548" cy="4572000"/>
          </a:xfrm>
          <a:ln>
            <a:miter lim="800000"/>
            <a:headEnd/>
            <a:tailEnd/>
          </a:ln>
        </p:spPr>
        <p:txBody>
          <a:bodyPr vert="horz" wrap="square" lIns="91440" tIns="45720" rIns="91440" bIns="45720" numCol="1" anchor="t" anchorCtr="0" compatLnSpc="1">
            <a:prstTxWarp prst="textNoShape">
              <a:avLst/>
            </a:prstTxWarp>
            <a:normAutofit fontScale="85000" lnSpcReduction="20000"/>
          </a:bodyPr>
          <a:lstStyle/>
          <a:p>
            <a:pPr marL="0" indent="0" algn="ctr">
              <a:buFont typeface="Wingdings" pitchFamily="2" charset="2"/>
              <a:buNone/>
              <a:defRPr/>
            </a:pPr>
            <a:r>
              <a:rPr lang="en-US" sz="1600" b="1" u="sng" dirty="0" smtClean="0">
                <a:solidFill>
                  <a:srgbClr val="FF0000"/>
                </a:solidFill>
                <a:latin typeface="Tahoma" pitchFamily="34" charset="0"/>
                <a:ea typeface="Tahoma" pitchFamily="34" charset="0"/>
                <a:cs typeface="Tahoma" pitchFamily="34" charset="0"/>
              </a:rPr>
              <a:t>UGA</a:t>
            </a:r>
          </a:p>
          <a:p>
            <a:pPr>
              <a:defRPr/>
            </a:pPr>
            <a:r>
              <a:rPr lang="en-US" sz="1600" b="1" dirty="0" smtClean="0">
                <a:latin typeface="Tahoma" pitchFamily="34" charset="0"/>
                <a:ea typeface="Tahoma" pitchFamily="34" charset="0"/>
                <a:cs typeface="Tahoma" pitchFamily="34" charset="0"/>
              </a:rPr>
              <a:t>Middle </a:t>
            </a:r>
            <a:r>
              <a:rPr lang="en-US" sz="1600" b="1" dirty="0">
                <a:latin typeface="Tahoma" pitchFamily="34" charset="0"/>
                <a:ea typeface="Tahoma" pitchFamily="34" charset="0"/>
                <a:cs typeface="Tahoma" pitchFamily="34" charset="0"/>
              </a:rPr>
              <a:t>50% GPA </a:t>
            </a:r>
            <a:r>
              <a:rPr lang="en-US" sz="1600" b="1" dirty="0" smtClean="0">
                <a:latin typeface="Tahoma" pitchFamily="34" charset="0"/>
                <a:ea typeface="Tahoma" pitchFamily="34" charset="0"/>
                <a:cs typeface="Tahoma" pitchFamily="34" charset="0"/>
              </a:rPr>
              <a:t>  3.77-4.05</a:t>
            </a:r>
            <a:endParaRPr lang="en-US" sz="1600" dirty="0">
              <a:latin typeface="Tahoma" pitchFamily="34" charset="0"/>
              <a:ea typeface="Tahoma" pitchFamily="34" charset="0"/>
              <a:cs typeface="Tahoma" pitchFamily="34" charset="0"/>
            </a:endParaRPr>
          </a:p>
          <a:p>
            <a:pPr>
              <a:defRPr/>
            </a:pPr>
            <a:r>
              <a:rPr lang="en-US" sz="1600" b="1" dirty="0">
                <a:latin typeface="Tahoma" pitchFamily="34" charset="0"/>
                <a:ea typeface="Tahoma" pitchFamily="34" charset="0"/>
                <a:cs typeface="Tahoma" pitchFamily="34" charset="0"/>
              </a:rPr>
              <a:t>Middle 50% </a:t>
            </a:r>
            <a:r>
              <a:rPr lang="en-US" sz="1600" b="1" dirty="0" smtClean="0">
                <a:latin typeface="Tahoma" pitchFamily="34" charset="0"/>
                <a:ea typeface="Tahoma" pitchFamily="34" charset="0"/>
                <a:cs typeface="Tahoma" pitchFamily="34" charset="0"/>
              </a:rPr>
              <a:t>SAT 1790-2060</a:t>
            </a:r>
            <a:endParaRPr lang="en-US" sz="1600" dirty="0">
              <a:latin typeface="Tahoma" pitchFamily="34" charset="0"/>
              <a:ea typeface="Tahoma" pitchFamily="34" charset="0"/>
              <a:cs typeface="Tahoma" pitchFamily="34" charset="0"/>
            </a:endParaRPr>
          </a:p>
          <a:p>
            <a:pPr>
              <a:defRPr/>
            </a:pPr>
            <a:r>
              <a:rPr lang="en-US" sz="1600" b="1" dirty="0">
                <a:latin typeface="Tahoma" pitchFamily="34" charset="0"/>
                <a:ea typeface="Tahoma" pitchFamily="34" charset="0"/>
                <a:cs typeface="Tahoma" pitchFamily="34" charset="0"/>
              </a:rPr>
              <a:t>Middle 50% </a:t>
            </a:r>
            <a:r>
              <a:rPr lang="en-US" sz="1600" b="1" dirty="0" smtClean="0">
                <a:latin typeface="Tahoma" pitchFamily="34" charset="0"/>
                <a:ea typeface="Tahoma" pitchFamily="34" charset="0"/>
                <a:cs typeface="Tahoma" pitchFamily="34" charset="0"/>
              </a:rPr>
              <a:t>ACT 27-32</a:t>
            </a:r>
          </a:p>
          <a:p>
            <a:pPr>
              <a:defRPr/>
            </a:pPr>
            <a:r>
              <a:rPr lang="en-US" sz="1600" b="1" dirty="0" err="1" smtClean="0">
                <a:latin typeface="Tahoma" pitchFamily="34" charset="0"/>
                <a:ea typeface="Tahoma" pitchFamily="34" charset="0"/>
                <a:cs typeface="Tahoma" pitchFamily="34" charset="0"/>
              </a:rPr>
              <a:t>Avg</a:t>
            </a:r>
            <a:r>
              <a:rPr lang="en-US" sz="1600" b="1" dirty="0" smtClean="0">
                <a:latin typeface="Tahoma" pitchFamily="34" charset="0"/>
                <a:ea typeface="Tahoma" pitchFamily="34" charset="0"/>
                <a:cs typeface="Tahoma" pitchFamily="34" charset="0"/>
              </a:rPr>
              <a:t> AP courses 4-6</a:t>
            </a:r>
          </a:p>
          <a:p>
            <a:pPr>
              <a:defRPr/>
            </a:pPr>
            <a:endParaRPr lang="en-US" sz="1600" b="1" dirty="0" smtClean="0">
              <a:latin typeface="Tahoma" pitchFamily="34" charset="0"/>
              <a:ea typeface="Tahoma" pitchFamily="34" charset="0"/>
              <a:cs typeface="Tahoma" pitchFamily="34" charset="0"/>
            </a:endParaRPr>
          </a:p>
          <a:p>
            <a:pPr marL="0" indent="0" algn="ctr">
              <a:buFont typeface="Wingdings" pitchFamily="2" charset="2"/>
              <a:buNone/>
              <a:defRPr/>
            </a:pPr>
            <a:r>
              <a:rPr lang="en-US" sz="1600" b="1" u="sng" dirty="0" smtClean="0">
                <a:solidFill>
                  <a:srgbClr val="FF0000"/>
                </a:solidFill>
                <a:latin typeface="Tahoma" pitchFamily="34" charset="0"/>
                <a:ea typeface="Tahoma" pitchFamily="34" charset="0"/>
                <a:cs typeface="Tahoma" pitchFamily="34" charset="0"/>
              </a:rPr>
              <a:t>GA </a:t>
            </a:r>
            <a:r>
              <a:rPr lang="en-US" sz="1600" b="1" u="sng" dirty="0">
                <a:solidFill>
                  <a:srgbClr val="FF0000"/>
                </a:solidFill>
                <a:latin typeface="Tahoma" pitchFamily="34" charset="0"/>
                <a:ea typeface="Tahoma" pitchFamily="34" charset="0"/>
                <a:cs typeface="Tahoma" pitchFamily="34" charset="0"/>
              </a:rPr>
              <a:t>State</a:t>
            </a:r>
          </a:p>
          <a:p>
            <a:pPr>
              <a:defRPr/>
            </a:pPr>
            <a:r>
              <a:rPr lang="en-US" sz="1600" b="1" dirty="0" smtClean="0">
                <a:latin typeface="Tahoma" pitchFamily="34" charset="0"/>
                <a:ea typeface="Tahoma" pitchFamily="34" charset="0"/>
                <a:cs typeface="Tahoma" pitchFamily="34" charset="0"/>
              </a:rPr>
              <a:t>Middle </a:t>
            </a:r>
            <a:r>
              <a:rPr lang="en-US" sz="1600" b="1" dirty="0">
                <a:latin typeface="Tahoma" pitchFamily="34" charset="0"/>
                <a:ea typeface="Tahoma" pitchFamily="34" charset="0"/>
                <a:cs typeface="Tahoma" pitchFamily="34" charset="0"/>
              </a:rPr>
              <a:t>50% </a:t>
            </a:r>
            <a:r>
              <a:rPr lang="en-US" sz="1600" b="1" dirty="0" smtClean="0">
                <a:latin typeface="Tahoma" pitchFamily="34" charset="0"/>
                <a:ea typeface="Tahoma" pitchFamily="34" charset="0"/>
                <a:cs typeface="Tahoma" pitchFamily="34" charset="0"/>
              </a:rPr>
              <a:t>GPA  3.4</a:t>
            </a:r>
          </a:p>
          <a:p>
            <a:pPr>
              <a:defRPr/>
            </a:pPr>
            <a:r>
              <a:rPr lang="en-US" sz="1600" b="1" dirty="0" smtClean="0">
                <a:latin typeface="Tahoma" pitchFamily="34" charset="0"/>
                <a:ea typeface="Tahoma" pitchFamily="34" charset="0"/>
                <a:cs typeface="Tahoma" pitchFamily="34" charset="0"/>
              </a:rPr>
              <a:t>Middle </a:t>
            </a:r>
            <a:r>
              <a:rPr lang="en-US" sz="1600" b="1" dirty="0">
                <a:latin typeface="Tahoma" pitchFamily="34" charset="0"/>
                <a:ea typeface="Tahoma" pitchFamily="34" charset="0"/>
                <a:cs typeface="Tahoma" pitchFamily="34" charset="0"/>
              </a:rPr>
              <a:t>50% </a:t>
            </a:r>
            <a:r>
              <a:rPr lang="en-US" sz="1600" b="1" dirty="0" smtClean="0">
                <a:latin typeface="Tahoma" pitchFamily="34" charset="0"/>
                <a:ea typeface="Tahoma" pitchFamily="34" charset="0"/>
                <a:cs typeface="Tahoma" pitchFamily="34" charset="0"/>
              </a:rPr>
              <a:t>SAT 1106</a:t>
            </a:r>
            <a:endParaRPr lang="en-US" sz="1600" dirty="0">
              <a:latin typeface="Tahoma" pitchFamily="34" charset="0"/>
              <a:ea typeface="Tahoma" pitchFamily="34" charset="0"/>
              <a:cs typeface="Tahoma" pitchFamily="34" charset="0"/>
            </a:endParaRPr>
          </a:p>
          <a:p>
            <a:pPr>
              <a:defRPr/>
            </a:pPr>
            <a:r>
              <a:rPr lang="en-US" sz="1600" b="1" dirty="0" smtClean="0">
                <a:latin typeface="Tahoma" pitchFamily="34" charset="0"/>
                <a:ea typeface="Tahoma" pitchFamily="34" charset="0"/>
                <a:cs typeface="Tahoma" pitchFamily="34" charset="0"/>
              </a:rPr>
              <a:t>Middle 50% ACT 24</a:t>
            </a:r>
          </a:p>
          <a:p>
            <a:pPr>
              <a:defRPr/>
            </a:pPr>
            <a:endParaRPr lang="en-US" sz="1600" dirty="0">
              <a:latin typeface="Tahoma" pitchFamily="34" charset="0"/>
              <a:ea typeface="Tahoma" pitchFamily="34" charset="0"/>
              <a:cs typeface="Tahoma" pitchFamily="34" charset="0"/>
            </a:endParaRPr>
          </a:p>
          <a:p>
            <a:pPr algn="ctr">
              <a:buFont typeface="Wingdings" pitchFamily="2" charset="2"/>
              <a:buNone/>
              <a:defRPr/>
            </a:pPr>
            <a:r>
              <a:rPr lang="en-US" sz="1600" b="1" u="sng" dirty="0" smtClean="0">
                <a:solidFill>
                  <a:srgbClr val="FF0000"/>
                </a:solidFill>
                <a:latin typeface="Tahoma" pitchFamily="34" charset="0"/>
                <a:ea typeface="Tahoma" pitchFamily="34" charset="0"/>
                <a:cs typeface="Tahoma" pitchFamily="34" charset="0"/>
              </a:rPr>
              <a:t>GA Southern</a:t>
            </a:r>
            <a:endParaRPr lang="en-US" sz="1600" b="1" u="sng" dirty="0">
              <a:solidFill>
                <a:srgbClr val="FF0000"/>
              </a:solidFill>
              <a:latin typeface="Tahoma" pitchFamily="34" charset="0"/>
              <a:ea typeface="Tahoma" pitchFamily="34" charset="0"/>
              <a:cs typeface="Tahoma" pitchFamily="34" charset="0"/>
            </a:endParaRPr>
          </a:p>
          <a:p>
            <a:pPr>
              <a:defRPr/>
            </a:pPr>
            <a:r>
              <a:rPr lang="en-US" sz="1600" b="1" dirty="0" smtClean="0">
                <a:latin typeface="Tahoma" pitchFamily="34" charset="0"/>
                <a:ea typeface="Tahoma" pitchFamily="34" charset="0"/>
                <a:cs typeface="Tahoma" pitchFamily="34" charset="0"/>
              </a:rPr>
              <a:t>Average GPA 3.21</a:t>
            </a:r>
          </a:p>
          <a:p>
            <a:pPr>
              <a:defRPr/>
            </a:pPr>
            <a:r>
              <a:rPr lang="en-US" sz="1600" b="1" dirty="0" smtClean="0">
                <a:latin typeface="Tahoma" pitchFamily="34" charset="0"/>
                <a:ea typeface="Tahoma" pitchFamily="34" charset="0"/>
                <a:cs typeface="Tahoma" pitchFamily="34" charset="0"/>
              </a:rPr>
              <a:t>Middle 50% SAT 1115</a:t>
            </a:r>
          </a:p>
          <a:p>
            <a:pPr>
              <a:defRPr/>
            </a:pPr>
            <a:r>
              <a:rPr lang="en-US" sz="1600" b="1" dirty="0" smtClean="0">
                <a:latin typeface="Tahoma" pitchFamily="34" charset="0"/>
                <a:ea typeface="Tahoma" pitchFamily="34" charset="0"/>
                <a:cs typeface="Tahoma" pitchFamily="34" charset="0"/>
              </a:rPr>
              <a:t>Middle 50% ACT 23</a:t>
            </a:r>
            <a:endParaRPr lang="en-US" sz="1600" b="1" dirty="0">
              <a:latin typeface="Tahoma" pitchFamily="34" charset="0"/>
              <a:ea typeface="Tahoma" pitchFamily="34" charset="0"/>
              <a:cs typeface="Tahoma" pitchFamily="34" charset="0"/>
            </a:endParaRPr>
          </a:p>
          <a:p>
            <a:pPr>
              <a:buFont typeface="Wingdings" pitchFamily="2" charset="2"/>
              <a:buNone/>
              <a:defRPr/>
            </a:pPr>
            <a:endParaRPr lang="en-US" sz="4800" b="1" dirty="0">
              <a:latin typeface="Tahoma" pitchFamily="34" charset="0"/>
              <a:ea typeface="Tahoma" pitchFamily="34" charset="0"/>
              <a:cs typeface="Tahoma" pitchFamily="34" charset="0"/>
            </a:endParaRPr>
          </a:p>
        </p:txBody>
      </p:sp>
      <p:sp>
        <p:nvSpPr>
          <p:cNvPr id="6" name="Rectangle 39"/>
          <p:cNvSpPr>
            <a:spLocks noGrp="1" noChangeArrowheads="1"/>
          </p:cNvSpPr>
          <p:nvPr>
            <p:ph idx="1"/>
          </p:nvPr>
        </p:nvSpPr>
        <p:spPr bwMode="auto">
          <a:xfrm>
            <a:off x="4691921" y="1315385"/>
            <a:ext cx="7300210" cy="5542615"/>
          </a:xfrm>
          <a:ln>
            <a:miter lim="800000"/>
            <a:headEnd/>
            <a:tailEnd/>
          </a:ln>
        </p:spPr>
        <p:txBody>
          <a:bodyPr vert="horz" wrap="square" lIns="91440" tIns="45720" rIns="91440" bIns="45720" numCol="1" anchor="t" anchorCtr="0" compatLnSpc="1">
            <a:prstTxWarp prst="textNoShape">
              <a:avLst/>
            </a:prstTxWarp>
            <a:noAutofit/>
          </a:bodyPr>
          <a:lstStyle/>
          <a:p>
            <a:pPr>
              <a:buFont typeface="Wingdings" pitchFamily="2" charset="2"/>
              <a:buNone/>
              <a:defRPr/>
            </a:pPr>
            <a:r>
              <a:rPr lang="en-US" sz="1600" b="1" dirty="0" smtClean="0"/>
              <a:t>                        </a:t>
            </a:r>
            <a:r>
              <a:rPr lang="en-US" sz="1600" b="1" u="sng" dirty="0" smtClean="0">
                <a:solidFill>
                  <a:srgbClr val="FF0000"/>
                </a:solidFill>
                <a:latin typeface="Tahoma" pitchFamily="34" charset="0"/>
                <a:ea typeface="Tahoma" pitchFamily="34" charset="0"/>
                <a:cs typeface="Tahoma" pitchFamily="34" charset="0"/>
              </a:rPr>
              <a:t>GA. Tech.</a:t>
            </a:r>
          </a:p>
          <a:p>
            <a:pPr>
              <a:defRPr/>
            </a:pPr>
            <a:r>
              <a:rPr lang="en-US" sz="1400" b="1" dirty="0" smtClean="0">
                <a:latin typeface="Tahoma" pitchFamily="34" charset="0"/>
                <a:ea typeface="Tahoma" pitchFamily="34" charset="0"/>
                <a:cs typeface="Tahoma" pitchFamily="34" charset="0"/>
              </a:rPr>
              <a:t>Middle </a:t>
            </a:r>
            <a:r>
              <a:rPr lang="en-US" sz="1400" b="1" dirty="0">
                <a:latin typeface="Tahoma" pitchFamily="34" charset="0"/>
                <a:ea typeface="Tahoma" pitchFamily="34" charset="0"/>
                <a:cs typeface="Tahoma" pitchFamily="34" charset="0"/>
              </a:rPr>
              <a:t>50% </a:t>
            </a:r>
            <a:r>
              <a:rPr lang="en-US" sz="1400" b="1" dirty="0" smtClean="0">
                <a:latin typeface="Tahoma" pitchFamily="34" charset="0"/>
                <a:ea typeface="Tahoma" pitchFamily="34" charset="0"/>
                <a:cs typeface="Tahoma" pitchFamily="34" charset="0"/>
              </a:rPr>
              <a:t>GPA  3.85-4.11</a:t>
            </a:r>
            <a:endParaRPr lang="en-US" sz="1400" dirty="0">
              <a:latin typeface="Tahoma" pitchFamily="34" charset="0"/>
              <a:ea typeface="Tahoma" pitchFamily="34" charset="0"/>
              <a:cs typeface="Tahoma" pitchFamily="34" charset="0"/>
            </a:endParaRPr>
          </a:p>
          <a:p>
            <a:pPr>
              <a:defRPr/>
            </a:pPr>
            <a:r>
              <a:rPr lang="en-US" sz="1400" b="1" dirty="0">
                <a:latin typeface="Tahoma" pitchFamily="34" charset="0"/>
                <a:ea typeface="Tahoma" pitchFamily="34" charset="0"/>
                <a:cs typeface="Tahoma" pitchFamily="34" charset="0"/>
              </a:rPr>
              <a:t>Middle 50% </a:t>
            </a:r>
            <a:r>
              <a:rPr lang="en-US" sz="1400" b="1" dirty="0" smtClean="0">
                <a:latin typeface="Tahoma" pitchFamily="34" charset="0"/>
                <a:ea typeface="Tahoma" pitchFamily="34" charset="0"/>
                <a:cs typeface="Tahoma" pitchFamily="34" charset="0"/>
              </a:rPr>
              <a:t>SAT 2000-2210</a:t>
            </a:r>
            <a:endParaRPr lang="en-US" sz="1400" dirty="0">
              <a:latin typeface="Tahoma" pitchFamily="34" charset="0"/>
              <a:ea typeface="Tahoma" pitchFamily="34" charset="0"/>
              <a:cs typeface="Tahoma" pitchFamily="34" charset="0"/>
            </a:endParaRPr>
          </a:p>
          <a:p>
            <a:pPr>
              <a:defRPr/>
            </a:pPr>
            <a:r>
              <a:rPr lang="en-US" sz="1400" b="1" dirty="0">
                <a:latin typeface="Tahoma" pitchFamily="34" charset="0"/>
                <a:ea typeface="Tahoma" pitchFamily="34" charset="0"/>
                <a:cs typeface="Tahoma" pitchFamily="34" charset="0"/>
              </a:rPr>
              <a:t>Middle 50% </a:t>
            </a:r>
            <a:r>
              <a:rPr lang="en-US" sz="1400" b="1" dirty="0" smtClean="0">
                <a:latin typeface="Tahoma" pitchFamily="34" charset="0"/>
                <a:ea typeface="Tahoma" pitchFamily="34" charset="0"/>
                <a:cs typeface="Tahoma" pitchFamily="34" charset="0"/>
              </a:rPr>
              <a:t>ACT 29-33</a:t>
            </a:r>
          </a:p>
          <a:p>
            <a:pPr>
              <a:defRPr/>
            </a:pPr>
            <a:r>
              <a:rPr lang="en-US" sz="1400" b="1" dirty="0" err="1" smtClean="0">
                <a:latin typeface="Tahoma" pitchFamily="34" charset="0"/>
                <a:ea typeface="Tahoma" pitchFamily="34" charset="0"/>
                <a:cs typeface="Tahoma" pitchFamily="34" charset="0"/>
              </a:rPr>
              <a:t>Avg</a:t>
            </a:r>
            <a:r>
              <a:rPr lang="en-US" sz="1400" b="1" dirty="0" smtClean="0">
                <a:latin typeface="Tahoma" pitchFamily="34" charset="0"/>
                <a:ea typeface="Tahoma" pitchFamily="34" charset="0"/>
                <a:cs typeface="Tahoma" pitchFamily="34" charset="0"/>
              </a:rPr>
              <a:t> AP courses 7.31</a:t>
            </a:r>
          </a:p>
          <a:p>
            <a:pPr>
              <a:defRPr/>
            </a:pPr>
            <a:r>
              <a:rPr lang="en-US" sz="1400" b="1" dirty="0" smtClean="0">
                <a:latin typeface="Tahoma" pitchFamily="34" charset="0"/>
                <a:ea typeface="Tahoma" pitchFamily="34" charset="0"/>
                <a:cs typeface="Tahoma" pitchFamily="34" charset="0"/>
              </a:rPr>
              <a:t>DOES NOT CONSIDER CLASS RANK</a:t>
            </a:r>
          </a:p>
          <a:p>
            <a:pPr algn="ctr">
              <a:buFont typeface="Wingdings" pitchFamily="2" charset="2"/>
              <a:buNone/>
              <a:defRPr/>
            </a:pPr>
            <a:r>
              <a:rPr lang="en-US" sz="1400" b="1" u="sng" dirty="0" smtClean="0">
                <a:solidFill>
                  <a:srgbClr val="FF0000"/>
                </a:solidFill>
                <a:latin typeface="Tahoma" pitchFamily="34" charset="0"/>
                <a:ea typeface="Tahoma" pitchFamily="34" charset="0"/>
                <a:cs typeface="Tahoma" pitchFamily="34" charset="0"/>
              </a:rPr>
              <a:t>Georgia Perimeter College</a:t>
            </a:r>
          </a:p>
          <a:p>
            <a:pPr>
              <a:defRPr/>
            </a:pPr>
            <a:r>
              <a:rPr lang="en-US" sz="1400" b="1" dirty="0" smtClean="0">
                <a:latin typeface="Tahoma" pitchFamily="34" charset="0"/>
                <a:ea typeface="Tahoma" pitchFamily="34" charset="0"/>
                <a:cs typeface="Tahoma" pitchFamily="34" charset="0"/>
              </a:rPr>
              <a:t>Min Critical Reading SAT 480</a:t>
            </a:r>
          </a:p>
          <a:p>
            <a:pPr>
              <a:defRPr/>
            </a:pPr>
            <a:r>
              <a:rPr lang="en-US" sz="1400" b="1" dirty="0" smtClean="0">
                <a:latin typeface="Tahoma" pitchFamily="34" charset="0"/>
                <a:ea typeface="Tahoma" pitchFamily="34" charset="0"/>
                <a:cs typeface="Tahoma" pitchFamily="34" charset="0"/>
              </a:rPr>
              <a:t>Min ACT English 20</a:t>
            </a:r>
          </a:p>
          <a:p>
            <a:pPr>
              <a:defRPr/>
            </a:pPr>
            <a:r>
              <a:rPr lang="en-US" sz="1400" b="1" dirty="0" smtClean="0">
                <a:latin typeface="Tahoma" pitchFamily="34" charset="0"/>
                <a:ea typeface="Tahoma" pitchFamily="34" charset="0"/>
                <a:cs typeface="Tahoma" pitchFamily="34" charset="0"/>
              </a:rPr>
              <a:t>Min Math SAT 440</a:t>
            </a:r>
          </a:p>
          <a:p>
            <a:pPr>
              <a:defRPr/>
            </a:pPr>
            <a:r>
              <a:rPr lang="en-US" sz="1400" b="1" dirty="0" smtClean="0">
                <a:latin typeface="Tahoma" pitchFamily="34" charset="0"/>
                <a:ea typeface="Tahoma" pitchFamily="34" charset="0"/>
                <a:cs typeface="Tahoma" pitchFamily="34" charset="0"/>
              </a:rPr>
              <a:t>Min ACT Math 18</a:t>
            </a:r>
          </a:p>
          <a:p>
            <a:pPr>
              <a:defRPr/>
            </a:pPr>
            <a:r>
              <a:rPr lang="en-US" sz="1400" b="1" dirty="0" smtClean="0">
                <a:latin typeface="Tahoma" pitchFamily="34" charset="0"/>
                <a:ea typeface="Tahoma" pitchFamily="34" charset="0"/>
                <a:cs typeface="Tahoma" pitchFamily="34" charset="0"/>
              </a:rPr>
              <a:t>No deficiencies allowed in Math or English</a:t>
            </a:r>
          </a:p>
          <a:p>
            <a:pPr>
              <a:defRPr/>
            </a:pPr>
            <a:r>
              <a:rPr lang="en-US" sz="1400" b="1" dirty="0" smtClean="0">
                <a:latin typeface="Tahoma" pitchFamily="34" charset="0"/>
                <a:ea typeface="Tahoma" pitchFamily="34" charset="0"/>
                <a:cs typeface="Tahoma" pitchFamily="34" charset="0"/>
              </a:rPr>
              <a:t>SAT or ACT not required, Compass test instead</a:t>
            </a:r>
          </a:p>
          <a:p>
            <a:pPr>
              <a:defRPr/>
            </a:pPr>
            <a:endParaRPr lang="en-US" sz="16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xmlns="" val="319702344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4400" dirty="0" smtClean="0"/>
              <a:t>College Entrance Exam</a:t>
            </a:r>
            <a:endParaRPr lang="en-US" sz="4400" dirty="0"/>
          </a:p>
        </p:txBody>
      </p:sp>
      <p:sp>
        <p:nvSpPr>
          <p:cNvPr id="7" name="Rectangle 6"/>
          <p:cNvSpPr/>
          <p:nvPr/>
        </p:nvSpPr>
        <p:spPr>
          <a:xfrm>
            <a:off x="1094282" y="1343773"/>
            <a:ext cx="10088380" cy="5324535"/>
          </a:xfrm>
          <a:prstGeom prst="rect">
            <a:avLst/>
          </a:prstGeom>
        </p:spPr>
        <p:txBody>
          <a:bodyPr wrap="square">
            <a:spAutoFit/>
          </a:bodyPr>
          <a:lstStyle/>
          <a:p>
            <a:pPr eaLnBrk="0" hangingPunct="0">
              <a:spcBef>
                <a:spcPct val="50000"/>
              </a:spcBef>
              <a:defRPr/>
            </a:pPr>
            <a:r>
              <a:rPr lang="en-US" sz="2000" b="1" u="sng" dirty="0" smtClean="0">
                <a:solidFill>
                  <a:srgbClr val="1B1B51"/>
                </a:solidFill>
              </a:rPr>
              <a:t>SAT I</a:t>
            </a:r>
            <a:r>
              <a:rPr lang="en-US" sz="2000" b="1" dirty="0" smtClean="0">
                <a:solidFill>
                  <a:srgbClr val="1B1B51"/>
                </a:solidFill>
              </a:rPr>
              <a:t>  </a:t>
            </a:r>
          </a:p>
          <a:p>
            <a:pPr eaLnBrk="0" hangingPunct="0">
              <a:defRPr/>
            </a:pPr>
            <a:r>
              <a:rPr lang="en-US" sz="2000" dirty="0" smtClean="0">
                <a:solidFill>
                  <a:srgbClr val="1B1B51"/>
                </a:solidFill>
              </a:rPr>
              <a:t>College admission test that measures students’ mathematical ability, critical reading knowledge, and writing skill.</a:t>
            </a:r>
            <a:r>
              <a:rPr lang="en-US" sz="2000" b="1" dirty="0" smtClean="0">
                <a:solidFill>
                  <a:srgbClr val="1B1B51"/>
                </a:solidFill>
              </a:rPr>
              <a:t> </a:t>
            </a:r>
          </a:p>
          <a:p>
            <a:pPr eaLnBrk="0" hangingPunct="0">
              <a:defRPr/>
            </a:pPr>
            <a:endParaRPr lang="en-US" sz="2000" b="1" dirty="0" smtClean="0">
              <a:solidFill>
                <a:srgbClr val="1B1B51"/>
              </a:solidFill>
            </a:endParaRPr>
          </a:p>
          <a:p>
            <a:pPr eaLnBrk="0" hangingPunct="0">
              <a:defRPr/>
            </a:pPr>
            <a:r>
              <a:rPr lang="en-US" sz="2000" b="1" u="sng" dirty="0" smtClean="0">
                <a:solidFill>
                  <a:srgbClr val="1B1B51"/>
                </a:solidFill>
              </a:rPr>
              <a:t>SAT Subject Tests</a:t>
            </a:r>
            <a:r>
              <a:rPr lang="en-US" sz="2000" b="1" dirty="0" smtClean="0">
                <a:solidFill>
                  <a:srgbClr val="1B1B51"/>
                </a:solidFill>
              </a:rPr>
              <a:t> </a:t>
            </a:r>
          </a:p>
          <a:p>
            <a:pPr eaLnBrk="0" hangingPunct="0">
              <a:defRPr/>
            </a:pPr>
            <a:r>
              <a:rPr lang="en-US" sz="2000" dirty="0" smtClean="0">
                <a:solidFill>
                  <a:srgbClr val="1B1B51"/>
                </a:solidFill>
              </a:rPr>
              <a:t>One-hour tests offered in subjects such as English, foreign language, science, history, and mathematics. </a:t>
            </a:r>
            <a:r>
              <a:rPr lang="en-US" sz="2000" dirty="0" smtClean="0">
                <a:ln>
                  <a:solidFill>
                    <a:srgbClr val="FF0000"/>
                  </a:solidFill>
                </a:ln>
                <a:solidFill>
                  <a:srgbClr val="1B1B51"/>
                </a:solidFill>
              </a:rPr>
              <a:t>Some colleges require the SAT II test(s) &amp; students should check with each college to determine whether it is necessary to take the SAT II(s). </a:t>
            </a:r>
          </a:p>
          <a:p>
            <a:pPr eaLnBrk="0" hangingPunct="0">
              <a:defRPr/>
            </a:pPr>
            <a:endParaRPr lang="en-US" sz="2000" b="1" dirty="0" smtClean="0">
              <a:solidFill>
                <a:srgbClr val="1B1B51"/>
              </a:solidFill>
            </a:endParaRPr>
          </a:p>
          <a:p>
            <a:pPr eaLnBrk="0" hangingPunct="0">
              <a:defRPr/>
            </a:pPr>
            <a:r>
              <a:rPr lang="en-US" sz="2000" b="1" u="sng" dirty="0" smtClean="0">
                <a:solidFill>
                  <a:srgbClr val="1B1B51"/>
                </a:solidFill>
              </a:rPr>
              <a:t>American College Testing Program (ACT) </a:t>
            </a:r>
          </a:p>
          <a:p>
            <a:pPr eaLnBrk="0" hangingPunct="0">
              <a:defRPr/>
            </a:pPr>
            <a:r>
              <a:rPr lang="en-US" sz="2000" dirty="0" smtClean="0">
                <a:solidFill>
                  <a:srgbClr val="1B1B51"/>
                </a:solidFill>
              </a:rPr>
              <a:t>College admission test which measures aptitude and skill in English, math, reading, natural sciences, and writing. </a:t>
            </a:r>
          </a:p>
          <a:p>
            <a:pPr eaLnBrk="0" hangingPunct="0">
              <a:defRPr/>
            </a:pPr>
            <a:endParaRPr lang="en-US" sz="2000" b="1" dirty="0" smtClean="0">
              <a:solidFill>
                <a:srgbClr val="1B1B51"/>
              </a:solidFill>
            </a:endParaRPr>
          </a:p>
          <a:p>
            <a:pPr eaLnBrk="0" hangingPunct="0">
              <a:defRPr/>
            </a:pPr>
            <a:r>
              <a:rPr lang="en-US" sz="2000" b="1" u="sng" dirty="0" smtClean="0">
                <a:solidFill>
                  <a:srgbClr val="1B1B51"/>
                </a:solidFill>
              </a:rPr>
              <a:t>Test Registration</a:t>
            </a:r>
          </a:p>
          <a:p>
            <a:pPr eaLnBrk="0" hangingPunct="0">
              <a:defRPr/>
            </a:pPr>
            <a:r>
              <a:rPr lang="en-US" sz="2000" b="1" dirty="0" smtClean="0">
                <a:solidFill>
                  <a:srgbClr val="1B1B51"/>
                </a:solidFill>
              </a:rPr>
              <a:t>SAT			</a:t>
            </a:r>
            <a:r>
              <a:rPr lang="en-US" sz="2000" b="1" dirty="0" smtClean="0">
                <a:solidFill>
                  <a:srgbClr val="1B1B51"/>
                </a:solidFill>
                <a:hlinkClick r:id="rId2"/>
              </a:rPr>
              <a:t>www.collegeboard.com</a:t>
            </a:r>
            <a:endParaRPr lang="en-US" sz="2000" b="1" dirty="0" smtClean="0">
              <a:solidFill>
                <a:srgbClr val="1B1B51"/>
              </a:solidFill>
            </a:endParaRPr>
          </a:p>
          <a:p>
            <a:pPr eaLnBrk="0" hangingPunct="0">
              <a:defRPr/>
            </a:pPr>
            <a:r>
              <a:rPr lang="en-US" sz="2000" b="1" dirty="0" smtClean="0">
                <a:solidFill>
                  <a:srgbClr val="1B1B51"/>
                </a:solidFill>
              </a:rPr>
              <a:t>ACT			</a:t>
            </a:r>
            <a:r>
              <a:rPr lang="en-US" sz="2000" b="1" dirty="0" smtClean="0">
                <a:solidFill>
                  <a:srgbClr val="1B1B51"/>
                </a:solidFill>
                <a:hlinkClick r:id="rId3"/>
              </a:rPr>
              <a:t>www.act.org</a:t>
            </a:r>
            <a:endParaRPr lang="en-US" sz="2000" b="1" dirty="0" smtClean="0">
              <a:solidFill>
                <a:srgbClr val="1B1B51"/>
              </a:solidFill>
            </a:endParaRPr>
          </a:p>
          <a:p>
            <a:pPr eaLnBrk="0" hangingPunct="0">
              <a:defRPr/>
            </a:pPr>
            <a:r>
              <a:rPr lang="en-US" sz="2000" b="1" dirty="0" smtClean="0">
                <a:solidFill>
                  <a:srgbClr val="1B1B51"/>
                </a:solidFill>
              </a:rPr>
              <a:t>High School Code  	</a:t>
            </a:r>
            <a:r>
              <a:rPr lang="en-US" sz="2000" b="1" u="sng" dirty="0" smtClean="0">
                <a:solidFill>
                  <a:srgbClr val="FF0000"/>
                </a:solidFill>
              </a:rPr>
              <a:t>110125</a:t>
            </a:r>
            <a:endParaRPr lang="en-US" sz="2000" b="1" u="sng" dirty="0">
              <a:solidFill>
                <a:srgbClr val="FF0000"/>
              </a:solidFill>
            </a:endParaRPr>
          </a:p>
        </p:txBody>
      </p:sp>
      <p:pic>
        <p:nvPicPr>
          <p:cNvPr id="8" name="Picture 7" descr="ACS_Crest01.jpg"/>
          <p:cNvPicPr>
            <a:picLocks noChangeAspect="1"/>
          </p:cNvPicPr>
          <p:nvPr/>
        </p:nvPicPr>
        <p:blipFill>
          <a:blip r:embed="rId4" cstate="print"/>
          <a:stretch>
            <a:fillRect/>
          </a:stretch>
        </p:blipFill>
        <p:spPr>
          <a:xfrm>
            <a:off x="0" y="0"/>
            <a:ext cx="985652" cy="136566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4900" y="76200"/>
            <a:ext cx="9980682" cy="913151"/>
          </a:xfrm>
        </p:spPr>
        <p:txBody>
          <a:bodyPr>
            <a:normAutofit/>
          </a:bodyPr>
          <a:lstStyle/>
          <a:p>
            <a:pPr algn="ctr"/>
            <a:r>
              <a:rPr lang="en-US" sz="4800" dirty="0" smtClean="0"/>
              <a:t>SAT versus ACT</a:t>
            </a:r>
            <a:endParaRPr lang="en-US" sz="4800" dirty="0"/>
          </a:p>
        </p:txBody>
      </p:sp>
      <p:graphicFrame>
        <p:nvGraphicFramePr>
          <p:cNvPr id="4" name="Group 70"/>
          <p:cNvGraphicFramePr>
            <a:graphicFrameLocks noGrp="1"/>
          </p:cNvGraphicFramePr>
          <p:nvPr>
            <p:ph/>
          </p:nvPr>
        </p:nvGraphicFramePr>
        <p:xfrm>
          <a:off x="299802" y="1304145"/>
          <a:ext cx="11617378" cy="6248340"/>
        </p:xfrm>
        <a:graphic>
          <a:graphicData uri="http://schemas.openxmlformats.org/drawingml/2006/table">
            <a:tbl>
              <a:tblPr/>
              <a:tblGrid>
                <a:gridCol w="2467408"/>
                <a:gridCol w="4729198"/>
                <a:gridCol w="4420772"/>
              </a:tblGrid>
              <a:tr h="1002402">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Type of Test</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chemeClr val="tx1"/>
                          </a:solidFill>
                          <a:effectLst/>
                          <a:latin typeface="Tahoma" pitchFamily="34" charset="0"/>
                        </a:rPr>
                        <a:t>SAT</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rgbClr val="000048"/>
                          </a:solidFill>
                          <a:effectLst/>
                          <a:latin typeface="Tahoma" pitchFamily="34" charset="0"/>
                        </a:rPr>
                        <a:t>Test of critical thinking</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rgbClr val="000048"/>
                          </a:solidFill>
                          <a:effectLst/>
                          <a:latin typeface="Tahoma" pitchFamily="34" charset="0"/>
                        </a:rPr>
                        <a:t> and problem solving</a:t>
                      </a:r>
                      <a:endParaRPr kumimoji="0" lang="en-US" sz="2000" b="0" i="0" u="none" strike="noStrike" cap="none" normalizeH="0" baseline="0" smtClean="0">
                        <a:ln>
                          <a:noFill/>
                        </a:ln>
                        <a:solidFill>
                          <a:schemeClr val="tx1"/>
                        </a:solidFill>
                        <a:effectLst/>
                        <a:latin typeface="Tahoma" pitchFamily="34"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ACT</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Content-based test</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77723">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Test Dates</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Nov 2</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Dec 7</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Jan 25</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Mar 8</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May 3</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June 7</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October 26</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December 14</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February 8</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April 12</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June 14</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endParaRPr kumimoji="0" lang="en-US" sz="2000" b="1" i="0" u="none" strike="noStrike" cap="none" normalizeH="0" baseline="0" dirty="0" smtClean="0">
                        <a:ln>
                          <a:noFill/>
                        </a:ln>
                        <a:solidFill>
                          <a:srgbClr val="000048"/>
                        </a:solidFill>
                        <a:effectLst/>
                        <a:latin typeface="Tahoma" pitchFamily="34"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218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Score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rgbClr val="000048"/>
                          </a:solidFill>
                          <a:effectLst/>
                          <a:latin typeface="Tahoma" pitchFamily="34" charset="0"/>
                        </a:rPr>
                        <a:t>600 to 2400</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1 to 36</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311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Penalty for wrong answers</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Yes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No</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9843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Structure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Critical Reading</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Math (through Algebra 2)</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Writing</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English</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Math (through trigonometry)</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Reading</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Science Reasoning</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Writing (Optional)</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1600" b="1" i="0" u="none" strike="noStrike" cap="none" normalizeH="0" baseline="0" dirty="0" smtClean="0">
                        <a:ln>
                          <a:noFill/>
                        </a:ln>
                        <a:solidFill>
                          <a:srgbClr val="000048"/>
                        </a:solidFill>
                        <a:effectLst/>
                        <a:latin typeface="Tahoma" pitchFamily="34"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70"/>
          <p:cNvGraphicFramePr>
            <a:graphicFrameLocks/>
          </p:cNvGraphicFramePr>
          <p:nvPr/>
        </p:nvGraphicFramePr>
        <p:xfrm>
          <a:off x="269823" y="284814"/>
          <a:ext cx="11617378" cy="6248340"/>
        </p:xfrm>
        <a:graphic>
          <a:graphicData uri="http://schemas.openxmlformats.org/drawingml/2006/table">
            <a:tbl>
              <a:tblPr/>
              <a:tblGrid>
                <a:gridCol w="2467408"/>
                <a:gridCol w="4729198"/>
                <a:gridCol w="4420772"/>
              </a:tblGrid>
              <a:tr h="1002402">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Type of Test</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chemeClr val="tx1"/>
                          </a:solidFill>
                          <a:effectLst/>
                          <a:latin typeface="Tahoma" pitchFamily="34" charset="0"/>
                        </a:rPr>
                        <a:t>SAT</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rgbClr val="000048"/>
                          </a:solidFill>
                          <a:effectLst/>
                          <a:latin typeface="Tahoma" pitchFamily="34" charset="0"/>
                        </a:rPr>
                        <a:t>Test of critical thinking</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rgbClr val="000048"/>
                          </a:solidFill>
                          <a:effectLst/>
                          <a:latin typeface="Tahoma" pitchFamily="34" charset="0"/>
                        </a:rPr>
                        <a:t> and problem solving</a:t>
                      </a:r>
                      <a:endParaRPr kumimoji="0" lang="en-US" sz="2000" b="0" i="0" u="none" strike="noStrike" cap="none" normalizeH="0" baseline="0" smtClean="0">
                        <a:ln>
                          <a:noFill/>
                        </a:ln>
                        <a:solidFill>
                          <a:schemeClr val="tx1"/>
                        </a:solidFill>
                        <a:effectLst/>
                        <a:latin typeface="Tahoma" pitchFamily="34"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ACT</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Content-based test</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77723">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Test Dates</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Nov 2</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Dec 7</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Jan 25</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Mar 8</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May 3</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June 7</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October 26</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December 14</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February 8</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April 12</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r>
                        <a:rPr kumimoji="0" lang="en-US" sz="2000" b="1" i="0" u="none" strike="noStrike" cap="none" normalizeH="0" baseline="0" dirty="0" smtClean="0">
                          <a:ln>
                            <a:noFill/>
                          </a:ln>
                          <a:solidFill>
                            <a:schemeClr val="tx1"/>
                          </a:solidFill>
                          <a:effectLst/>
                          <a:latin typeface="Tahoma" pitchFamily="34" charset="0"/>
                        </a:rPr>
                        <a:t>June 14</a:t>
                      </a:r>
                    </a:p>
                    <a:p>
                      <a:pPr marL="114300" marR="0" lvl="1" indent="0" algn="ctr" defTabSz="914400" rtl="0" eaLnBrk="1" fontAlgn="base" latinLnBrk="0" hangingPunct="1">
                        <a:lnSpc>
                          <a:spcPct val="100000"/>
                        </a:lnSpc>
                        <a:spcBef>
                          <a:spcPct val="10000"/>
                        </a:spcBef>
                        <a:spcAft>
                          <a:spcPct val="10000"/>
                        </a:spcAft>
                        <a:buClr>
                          <a:schemeClr val="hlink"/>
                        </a:buClr>
                        <a:buSzPct val="55000"/>
                        <a:buFont typeface="Wingdings" pitchFamily="2" charset="2"/>
                        <a:buNone/>
                        <a:tabLst/>
                      </a:pPr>
                      <a:endParaRPr kumimoji="0" lang="en-US" sz="2000" b="1" i="0" u="none" strike="noStrike" cap="none" normalizeH="0" baseline="0" dirty="0" smtClean="0">
                        <a:ln>
                          <a:noFill/>
                        </a:ln>
                        <a:solidFill>
                          <a:srgbClr val="000048"/>
                        </a:solidFill>
                        <a:effectLst/>
                        <a:latin typeface="Tahoma" pitchFamily="34"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218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Score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rgbClr val="000048"/>
                          </a:solidFill>
                          <a:effectLst/>
                          <a:latin typeface="Tahoma" pitchFamily="34" charset="0"/>
                        </a:rPr>
                        <a:t>600 to 2400</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1 to 36</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311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Penalty for wrong answers</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Yes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dirty="0" smtClean="0">
                          <a:ln>
                            <a:noFill/>
                          </a:ln>
                          <a:solidFill>
                            <a:srgbClr val="000048"/>
                          </a:solidFill>
                          <a:effectLst/>
                          <a:latin typeface="Tahoma" pitchFamily="34" charset="0"/>
                        </a:rPr>
                        <a:t>No</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9843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Structure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Critical Reading</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Math (through Algebra 2)</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Writing</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English</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Math (through trigonometry)</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Reading</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Science Reasoning</a:t>
                      </a:r>
                    </a:p>
                    <a:p>
                      <a:pPr marL="114300" marR="0" lvl="1" indent="0" algn="ctr" defTabSz="914400" rtl="0" eaLnBrk="1" fontAlgn="base" latinLnBrk="0" hangingPunct="1">
                        <a:lnSpc>
                          <a:spcPct val="100000"/>
                        </a:lnSpc>
                        <a:spcBef>
                          <a:spcPct val="20000"/>
                        </a:spcBef>
                        <a:spcAft>
                          <a:spcPct val="0"/>
                        </a:spcAft>
                        <a:buClr>
                          <a:schemeClr val="hlink"/>
                        </a:buClr>
                        <a:buSzPct val="55000"/>
                        <a:buFont typeface="Wingdings" pitchFamily="2" charset="2"/>
                        <a:buNone/>
                        <a:tabLst/>
                      </a:pPr>
                      <a:r>
                        <a:rPr kumimoji="0" lang="en-US" sz="1600" b="1" i="0" u="none" strike="noStrike" cap="none" normalizeH="0" baseline="0" dirty="0" smtClean="0">
                          <a:ln>
                            <a:noFill/>
                          </a:ln>
                          <a:solidFill>
                            <a:srgbClr val="000048"/>
                          </a:solidFill>
                          <a:effectLst/>
                          <a:latin typeface="Tahoma" pitchFamily="34" charset="0"/>
                        </a:rPr>
                        <a:t>Writing (Optional)</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1600" b="1" i="0" u="none" strike="noStrike" cap="none" normalizeH="0" baseline="0" dirty="0" smtClean="0">
                        <a:ln>
                          <a:noFill/>
                        </a:ln>
                        <a:solidFill>
                          <a:srgbClr val="000048"/>
                        </a:solidFill>
                        <a:effectLst/>
                        <a:latin typeface="Tahoma" pitchFamily="34"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smtClean="0"/>
              <a:t>HOPE</a:t>
            </a:r>
            <a:endParaRPr lang="en-US" sz="6000" dirty="0"/>
          </a:p>
        </p:txBody>
      </p:sp>
      <p:sp>
        <p:nvSpPr>
          <p:cNvPr id="3" name="Rectangle 5"/>
          <p:cNvSpPr>
            <a:spLocks noChangeArrowheads="1"/>
          </p:cNvSpPr>
          <p:nvPr/>
        </p:nvSpPr>
        <p:spPr bwMode="auto">
          <a:xfrm>
            <a:off x="1399309" y="1529567"/>
            <a:ext cx="8839200" cy="4486275"/>
          </a:xfrm>
          <a:prstGeom prst="rect">
            <a:avLst/>
          </a:prstGeom>
          <a:noFill/>
          <a:ln w="9525">
            <a:noFill/>
            <a:miter lim="800000"/>
            <a:headEnd/>
            <a:tailEnd/>
          </a:ln>
        </p:spPr>
        <p:txBody>
          <a:bodyPr>
            <a:spAutoFit/>
          </a:bodyPr>
          <a:lstStyle/>
          <a:p>
            <a:r>
              <a:rPr lang="en-US" b="1" dirty="0"/>
              <a:t>A </a:t>
            </a:r>
            <a:r>
              <a:rPr lang="en-US" b="1" dirty="0">
                <a:solidFill>
                  <a:srgbClr val="FF0000"/>
                </a:solidFill>
              </a:rPr>
              <a:t>3.0 GPA </a:t>
            </a:r>
            <a:r>
              <a:rPr lang="en-US" b="1" dirty="0"/>
              <a:t>is required by averaging core coursework, including failing grades, on a 4.0 scale</a:t>
            </a:r>
          </a:p>
          <a:p>
            <a:endParaRPr lang="en-US" b="1" dirty="0"/>
          </a:p>
          <a:p>
            <a:r>
              <a:rPr lang="en-US" b="1" u="sng" dirty="0"/>
              <a:t>Core Courses</a:t>
            </a:r>
            <a:r>
              <a:rPr lang="en-US" b="1" dirty="0"/>
              <a:t>			</a:t>
            </a:r>
            <a:r>
              <a:rPr lang="en-US" b="1" u="sng" dirty="0"/>
              <a:t>Conversion</a:t>
            </a:r>
            <a:endParaRPr lang="en-US" b="1" dirty="0"/>
          </a:p>
          <a:p>
            <a:r>
              <a:rPr lang="en-US" b="1" dirty="0"/>
              <a:t>English				</a:t>
            </a:r>
            <a:r>
              <a:rPr lang="en-US" b="1" dirty="0" smtClean="0"/>
              <a:t>A=90-100- 4.00pts</a:t>
            </a:r>
            <a:endParaRPr lang="en-US" b="1" dirty="0"/>
          </a:p>
          <a:p>
            <a:r>
              <a:rPr lang="en-US" b="1" dirty="0"/>
              <a:t>Math				</a:t>
            </a:r>
            <a:r>
              <a:rPr lang="en-US" b="1" dirty="0" smtClean="0"/>
              <a:t>B =80-89-3.00 pts</a:t>
            </a:r>
            <a:endParaRPr lang="en-US" b="1" dirty="0"/>
          </a:p>
          <a:p>
            <a:r>
              <a:rPr lang="en-US" b="1" dirty="0" smtClean="0"/>
              <a:t>Science				C=70-79-2.00 pts</a:t>
            </a:r>
          </a:p>
          <a:p>
            <a:r>
              <a:rPr lang="en-US" b="1" dirty="0" smtClean="0"/>
              <a:t>Social </a:t>
            </a:r>
            <a:r>
              <a:rPr lang="en-US" b="1" dirty="0"/>
              <a:t>Science			</a:t>
            </a:r>
            <a:r>
              <a:rPr lang="en-US" b="1" dirty="0" smtClean="0"/>
              <a:t>D=62-65-1.00 pts</a:t>
            </a:r>
            <a:endParaRPr lang="en-US" b="1" dirty="0"/>
          </a:p>
          <a:p>
            <a:r>
              <a:rPr lang="en-US" b="1" dirty="0"/>
              <a:t>World Language			</a:t>
            </a:r>
            <a:r>
              <a:rPr lang="en-US" b="1" dirty="0" smtClean="0"/>
              <a:t>F=64-0-   0 no pts.</a:t>
            </a:r>
            <a:endParaRPr lang="en-US" b="1" dirty="0"/>
          </a:p>
          <a:p>
            <a:endParaRPr lang="en-US" b="1" dirty="0"/>
          </a:p>
          <a:p>
            <a:r>
              <a:rPr lang="en-US" b="1" dirty="0"/>
              <a:t>Honors points are removed and a 0.50 weighting is added back in for </a:t>
            </a:r>
            <a:r>
              <a:rPr lang="en-US" b="1" dirty="0" smtClean="0"/>
              <a:t>AP/Dual </a:t>
            </a:r>
            <a:r>
              <a:rPr lang="en-US" b="1" dirty="0" smtClean="0"/>
              <a:t> not </a:t>
            </a:r>
            <a:r>
              <a:rPr lang="en-US" b="1" dirty="0"/>
              <a:t>to exceed 4.0</a:t>
            </a:r>
          </a:p>
          <a:p>
            <a:endParaRPr lang="en-US" b="1" dirty="0"/>
          </a:p>
          <a:p>
            <a:r>
              <a:rPr lang="en-US" b="1" dirty="0"/>
              <a:t>Middle school </a:t>
            </a:r>
            <a:r>
              <a:rPr lang="en-US" b="1" dirty="0" smtClean="0"/>
              <a:t>courses/credits are </a:t>
            </a:r>
            <a:r>
              <a:rPr lang="en-US" b="1" dirty="0"/>
              <a:t>not calculated in the HOPE GPA</a:t>
            </a:r>
          </a:p>
          <a:p>
            <a:endParaRPr lang="en-US" b="1" dirty="0"/>
          </a:p>
          <a:p>
            <a:r>
              <a:rPr lang="en-US" b="1" dirty="0"/>
              <a:t>All calculations are done by the Georgia Student Finance Commission</a:t>
            </a:r>
            <a:r>
              <a:rPr lang="en-US" dirty="0"/>
              <a:t> </a:t>
            </a:r>
          </a:p>
        </p:txBody>
      </p:sp>
      <p:pic>
        <p:nvPicPr>
          <p:cNvPr id="4" name="Picture 3" descr="ACS_Crest01.jpg"/>
          <p:cNvPicPr>
            <a:picLocks noChangeAspect="1"/>
          </p:cNvPicPr>
          <p:nvPr/>
        </p:nvPicPr>
        <p:blipFill>
          <a:blip r:embed="rId2" cstate="print"/>
          <a:stretch>
            <a:fillRect/>
          </a:stretch>
        </p:blipFill>
        <p:spPr>
          <a:xfrm>
            <a:off x="2351314" y="0"/>
            <a:ext cx="985652" cy="136566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theme/theme1.xml><?xml version="1.0" encoding="utf-8"?>
<a:theme xmlns:a="http://schemas.openxmlformats.org/drawingml/2006/main" name="TS103431380 (1)">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TS103431380 (1)</Template>
  <TotalTime>0</TotalTime>
  <Words>1050</Words>
  <Application>Microsoft Office PowerPoint</Application>
  <PresentationFormat>Custom</PresentationFormat>
  <Paragraphs>242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TS103431380 (1)</vt:lpstr>
      <vt:lpstr>Arlington  11th Grade Advisement</vt:lpstr>
      <vt:lpstr>TOPICS FOR DISCUSSION</vt:lpstr>
      <vt:lpstr>GRADUATION REQUIRMENTS</vt:lpstr>
      <vt:lpstr>CREDITS AND HONOR POINTS</vt:lpstr>
      <vt:lpstr>Numeric Averages</vt:lpstr>
      <vt:lpstr>Grade Point Average GPA</vt:lpstr>
      <vt:lpstr>Senior Sample Schedule</vt:lpstr>
      <vt:lpstr>      College Admission Standards</vt:lpstr>
      <vt:lpstr> College Admission Standards</vt:lpstr>
      <vt:lpstr> Focus/Target Your List </vt:lpstr>
      <vt:lpstr>College Freshman Profile</vt:lpstr>
      <vt:lpstr>College Entrance Exam</vt:lpstr>
      <vt:lpstr>SAT versus ACT</vt:lpstr>
      <vt:lpstr>Slide 14</vt:lpstr>
      <vt:lpstr>HOPE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2013-09-27T13:36:23Z</dcterms:created>
  <dcterms:modified xsi:type="dcterms:W3CDTF">2013-10-24T21:00:00Z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TC034313809991</vt:lpwstr>
  </property>
</Properties>
</file>